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s/slide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9.xml" ContentType="application/vnd.openxmlformats-officedocument.presentationml.slide+xml"/>
  <Override PartName="/ppt/slides/slide16.xml" ContentType="application/vnd.openxmlformats-officedocument.presentationml.slide+xml"/>
  <Override PartName="/ppt/slides/slide21.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20.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30.xml" ContentType="application/vnd.openxmlformats-officedocument.presentationml.slide+xml"/>
  <Override PartName="/ppt/slides/slide38.xml" ContentType="application/vnd.openxmlformats-officedocument.presentationml.slide+xml"/>
  <Override PartName="/ppt/slides/slide28.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9.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7.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5.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17.xml" ContentType="application/vnd.openxmlformats-officedocument.presentationml.notesSlide+xml"/>
  <Override PartName="/ppt/notesSlides/notesSlide10.xml" ContentType="application/vnd.openxmlformats-officedocument.presentationml.notesSlide+xml"/>
  <Override PartName="/ppt/notesSlides/notesSlide37.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5.xml" ContentType="application/vnd.openxmlformats-officedocument.presentationml.notesSlide+xml"/>
  <Override PartName="/ppt/notesSlides/notesSlide31.xml" ContentType="application/vnd.openxmlformats-officedocument.presentationml.notesSlide+xml"/>
  <Override PartName="/ppt/notesSlides/notesSlide36.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25.xml" ContentType="application/vnd.openxmlformats-officedocument.presentationml.notesSlide+xml"/>
  <Override PartName="/ppt/notesSlides/notesSlide2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38.xml" ContentType="application/vnd.openxmlformats-officedocument.presentationml.notesSlide+xml"/>
  <Override PartName="/ppt/notesSlides/notesSlide20.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22.xml" ContentType="application/vnd.openxmlformats-officedocument.presentationml.notesSlide+xml"/>
  <Override PartName="/ppt/notesSlides/notesSlide21.xml" ContentType="application/vnd.openxmlformats-officedocument.presentationml.notesSlide+xml"/>
  <Override PartName="/ppt/handoutMasters/handoutMaster1.xml" ContentType="application/vnd.openxmlformats-officedocument.presentationml.handoutMaster+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857" r:id="rId1"/>
  </p:sldMasterIdLst>
  <p:notesMasterIdLst>
    <p:notesMasterId r:id="rId40"/>
  </p:notesMasterIdLst>
  <p:handoutMasterIdLst>
    <p:handoutMasterId r:id="rId41"/>
  </p:handoutMasterIdLst>
  <p:sldIdLst>
    <p:sldId id="294" r:id="rId2"/>
    <p:sldId id="295" r:id="rId3"/>
    <p:sldId id="296" r:id="rId4"/>
    <p:sldId id="297" r:id="rId5"/>
    <p:sldId id="298" r:id="rId6"/>
    <p:sldId id="299" r:id="rId7"/>
    <p:sldId id="300" r:id="rId8"/>
    <p:sldId id="301" r:id="rId9"/>
    <p:sldId id="302" r:id="rId10"/>
    <p:sldId id="303" r:id="rId11"/>
    <p:sldId id="304" r:id="rId12"/>
    <p:sldId id="305" r:id="rId13"/>
    <p:sldId id="306" r:id="rId14"/>
    <p:sldId id="307" r:id="rId15"/>
    <p:sldId id="308" r:id="rId16"/>
    <p:sldId id="309" r:id="rId17"/>
    <p:sldId id="310" r:id="rId18"/>
    <p:sldId id="311" r:id="rId19"/>
    <p:sldId id="312" r:id="rId20"/>
    <p:sldId id="313" r:id="rId21"/>
    <p:sldId id="314" r:id="rId22"/>
    <p:sldId id="315" r:id="rId23"/>
    <p:sldId id="316" r:id="rId24"/>
    <p:sldId id="317" r:id="rId25"/>
    <p:sldId id="318" r:id="rId26"/>
    <p:sldId id="319" r:id="rId27"/>
    <p:sldId id="320" r:id="rId28"/>
    <p:sldId id="321" r:id="rId29"/>
    <p:sldId id="322" r:id="rId30"/>
    <p:sldId id="323" r:id="rId31"/>
    <p:sldId id="324" r:id="rId32"/>
    <p:sldId id="325" r:id="rId33"/>
    <p:sldId id="326" r:id="rId34"/>
    <p:sldId id="327" r:id="rId35"/>
    <p:sldId id="328" r:id="rId36"/>
    <p:sldId id="329" r:id="rId37"/>
    <p:sldId id="330" r:id="rId38"/>
    <p:sldId id="331" r:id="rId39"/>
  </p:sldIdLst>
  <p:sldSz cx="12192000" cy="6858000"/>
  <p:notesSz cx="6797675" cy="9926638"/>
  <p:embeddedFontLst>
    <p:embeddedFont>
      <p:font typeface="方正兰亭黑简体" panose="02000000000000000000" pitchFamily="2" charset="-122"/>
      <p:regular r:id="rId42"/>
    </p:embeddedFont>
    <p:embeddedFont>
      <p:font typeface="Huawei Sans" panose="020C0503030203020204" pitchFamily="34" charset="0"/>
      <p:regular r:id="rId43"/>
      <p:bold r:id="rId44"/>
    </p:embeddedFont>
    <p:embeddedFont>
      <p:font typeface="微软雅黑" panose="020B0503020204020204" pitchFamily="34" charset="-122"/>
      <p:regular r:id="rId45"/>
      <p:bold r:id="rId46"/>
    </p:embeddedFont>
  </p:embeddedFontLst>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1515"/>
    <a:srgbClr val="C7000B"/>
    <a:srgbClr val="575756"/>
    <a:srgbClr val="FFFFFF"/>
    <a:srgbClr val="DD4654"/>
    <a:srgbClr val="F3D2D5"/>
    <a:srgbClr val="E6A8AD"/>
    <a:srgbClr val="E57B84"/>
    <a:srgbClr val="E57984"/>
    <a:srgbClr val="BF000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484" autoAdjust="0"/>
    <p:restoredTop sz="88829" autoAdjust="0"/>
  </p:normalViewPr>
  <p:slideViewPr>
    <p:cSldViewPr snapToGrid="0" snapToObjects="1">
      <p:cViewPr varScale="1">
        <p:scale>
          <a:sx n="66" d="100"/>
          <a:sy n="66" d="100"/>
        </p:scale>
        <p:origin x="960" y="6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70" d="100"/>
          <a:sy n="70" d="100"/>
        </p:scale>
        <p:origin x="2556" y="-1050"/>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1.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font" Target="fonts/font4.fntdata"/><Relationship Id="rId53" Type="http://schemas.openxmlformats.org/officeDocument/2006/relationships/customXml" Target="../customXml/item3.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3.fntdata"/><Relationship Id="rId52"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2.fntdata"/><Relationship Id="rId48"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customXml" Target="../customXml/item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5.fntdata"/><Relationship Id="rId20" Type="http://schemas.openxmlformats.org/officeDocument/2006/relationships/slide" Target="slides/slide19.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8/11/2020</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hf sldNum="0" hdr="0" ftr="0" dt="0"/>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9826312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023118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036573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971636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387407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smtClean="0"/>
              <a:t>If an ACL rule is set to permit, the device performs the following local PBR actions on the packets matching the ACL rule:</a:t>
            </a:r>
          </a:p>
          <a:p>
            <a:pPr lvl="1"/>
            <a:r>
              <a:rPr lang="en-US" altLang="zh-CN" dirty="0" smtClean="0"/>
              <a:t>When the ACL rule of a PBR node is set to permit, PBR is performed on the packets that meet the matching conditions.</a:t>
            </a:r>
          </a:p>
          <a:p>
            <a:pPr lvl="1"/>
            <a:r>
              <a:rPr lang="en-US" altLang="zh-CN" dirty="0" smtClean="0"/>
              <a:t>When the ACL rule of a PBR node is set to deny, PBR is not performed on the packets that meet the matching conditions, and packets are forwarded based on the destination address through RIB lookup.</a:t>
            </a:r>
          </a:p>
          <a:p>
            <a:r>
              <a:rPr lang="en-US" altLang="zh-CN" dirty="0" smtClean="0"/>
              <a:t>If an ACL is configured with rules, packets that do not match any ACL rule are forwarded according to the destination IP address through RIB lookup.</a:t>
            </a:r>
          </a:p>
          <a:p>
            <a:r>
              <a:rPr lang="en-US" altLang="zh-CN" dirty="0" smtClean="0"/>
              <a:t>If an ACL rule is set to deny or an ACL is not configured with any rule, local PBR that applies the ACL does not take effect, and packets are forwarded according to the destination IP address through RIB lookup.</a:t>
            </a:r>
          </a:p>
          <a:p>
            <a:endParaRPr lang="en-US" altLang="zh-CN" dirty="0" smtClean="0"/>
          </a:p>
          <a:p>
            <a:endParaRPr lang="zh-CN" alt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5976785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In addition to the method described in this slide, interface PBR can also be configured in MQC mode.</a:t>
            </a:r>
          </a:p>
          <a:p>
            <a:endParaRPr lang="zh-CN" alt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8333938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055788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915321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295082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056369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083069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439971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223137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smtClean="0"/>
              <a:t>The relationship between rules in a traffic classifier can be AND or . The default relationship is AND.</a:t>
            </a:r>
          </a:p>
          <a:p>
            <a:pPr lvl="1"/>
            <a:r>
              <a:rPr lang="en-US" altLang="zh-CN" dirty="0" smtClean="0"/>
              <a:t>AND: If a traffic classifier contains ACL rules, packets must match one ACL rule and all non-ACL rules. If a traffic classifier does not contain ACL rules, packets must match all non-ACL rules.</a:t>
            </a:r>
          </a:p>
          <a:p>
            <a:pPr lvl="1"/>
            <a:r>
              <a:rPr lang="en-US" altLang="zh-CN" dirty="0" smtClean="0"/>
              <a:t>OR: If a packet matches a rule in a traffic classifier, the device considers that the packet matches the traffic classifier.</a:t>
            </a:r>
          </a:p>
          <a:p>
            <a:endParaRPr lang="en-US" altLang="zh-CN" dirty="0" smtClean="0"/>
          </a:p>
          <a:p>
            <a:endParaRPr lang="zh-CN" alt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4094646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414029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Different from a PBR policy which can be invoked only on Layer 3 interfaces, a traffic policy can be invoked on both Layer 2 and Layer 3 interfaces.</a:t>
            </a:r>
          </a:p>
          <a:p>
            <a:endParaRPr lang="zh-CN" alt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7797086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853950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352088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722497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602695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453014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18221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440648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9461920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smtClean="0"/>
              <a:t>The content of the invoked ACL varies according to the deployment position of traffic-filter.</a:t>
            </a:r>
          </a:p>
          <a:p>
            <a:endParaRPr lang="zh-CN" alt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25030912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8957675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461791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6651445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altLang="zh-CN" dirty="0" smtClean="0"/>
              <a:t>Local PBR takes effect for locally originated traffic, whereas interface PBR takes effect only for incoming traffic on an interface.</a:t>
            </a:r>
          </a:p>
          <a:p>
            <a:pPr marL="228600" indent="-228600">
              <a:buFont typeface="+mj-lt"/>
              <a:buAutoNum type="arabicPeriod"/>
            </a:pPr>
            <a:r>
              <a:rPr lang="en-US" altLang="zh-CN" dirty="0" smtClean="0"/>
              <a:t>In an ACL invoked by MQC, permit and deny indicate whether traffic is matched, instead of the action of permitting or denying traffic. In an ACL invoked by traffic-filter, permit and deny indicate the actions of permitting or denying traffic.</a:t>
            </a:r>
          </a:p>
          <a:p>
            <a:endParaRPr lang="zh-CN" alt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406408008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2074495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992392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2498683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89078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774572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293108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992154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smtClean="0"/>
              <a:t>PBR supports the following node matching modes:</a:t>
            </a:r>
          </a:p>
          <a:p>
            <a:pPr lvl="1"/>
            <a:r>
              <a:rPr lang="en-US" altLang="zh-CN" dirty="0" smtClean="0"/>
              <a:t>permit: indicates that PBR is performed on the packets that meet the matching conditions.</a:t>
            </a:r>
          </a:p>
          <a:p>
            <a:pPr lvl="1"/>
            <a:r>
              <a:rPr lang="en-US" altLang="zh-CN" dirty="0" smtClean="0"/>
              <a:t>deny: indicates that PBR is not performed on the packets that meet the matching conditions.</a:t>
            </a:r>
          </a:p>
          <a:p>
            <a:pPr lvl="1"/>
            <a:endParaRPr lang="en-US" altLang="zh-CN" dirty="0" smtClean="0"/>
          </a:p>
          <a:p>
            <a:endParaRPr lang="zh-CN" alt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2342639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20" name="Picture 4">
            <a:extLst>
              <a:ext uri="{FF2B5EF4-FFF2-40B4-BE49-F238E27FC236}">
                <a16:creationId xmlns="" xmlns:a16="http://schemas.microsoft.com/office/drawing/2014/main" id="{D41ED637-23F7-4EF1-8244-C6F587DE15EC}"/>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41">
            <a:extLst>
              <a:ext uri="{FF2B5EF4-FFF2-40B4-BE49-F238E27FC236}">
                <a16:creationId xmlns="" xmlns:a16="http://schemas.microsoft.com/office/drawing/2014/main" id="{8A4E814C-6A0E-4D7B-A72D-A89F1472C079}"/>
              </a:ext>
            </a:extLst>
          </p:cNvPr>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22" name="文本占位符 29">
            <a:extLst>
              <a:ext uri="{FF2B5EF4-FFF2-40B4-BE49-F238E27FC236}">
                <a16:creationId xmlns="" xmlns:a16="http://schemas.microsoft.com/office/drawing/2014/main" id="{32066CDE-A937-4A09-BC1A-2E31B37E80DC}"/>
              </a:ext>
            </a:extLst>
          </p:cNvPr>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3" name="Rectangle 54">
            <a:extLst>
              <a:ext uri="{FF2B5EF4-FFF2-40B4-BE49-F238E27FC236}">
                <a16:creationId xmlns="" xmlns:a16="http://schemas.microsoft.com/office/drawing/2014/main" id="{E41F9D83-F5AF-4470-B1CB-86B915AC09E9}"/>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4" name="图片 23">
            <a:extLst>
              <a:ext uri="{FF2B5EF4-FFF2-40B4-BE49-F238E27FC236}">
                <a16:creationId xmlns="" xmlns:a16="http://schemas.microsoft.com/office/drawing/2014/main" id="{06AACCFD-902A-47E3-8CA1-B063B9921D6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26987446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20" name="文本占位符 6">
            <a:extLst>
              <a:ext uri="{FF2B5EF4-FFF2-40B4-BE49-F238E27FC236}">
                <a16:creationId xmlns="" xmlns:a16="http://schemas.microsoft.com/office/drawing/2014/main" id="{C26BBAA6-CA0E-4F94-B76F-ABCB0CB3D7BC}"/>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21" name="TextBox 10">
            <a:extLst>
              <a:ext uri="{FF2B5EF4-FFF2-40B4-BE49-F238E27FC236}">
                <a16:creationId xmlns="" xmlns:a16="http://schemas.microsoft.com/office/drawing/2014/main" id="{83F4E52C-2F65-4219-83E2-E9C0FDEFBBBB}"/>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22" name="Freeform 9">
            <a:extLst>
              <a:ext uri="{FF2B5EF4-FFF2-40B4-BE49-F238E27FC236}">
                <a16:creationId xmlns="" xmlns:a16="http://schemas.microsoft.com/office/drawing/2014/main" id="{67AE7782-5205-4C64-A1A1-72767956890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1">
            <a:extLst>
              <a:ext uri="{FF2B5EF4-FFF2-40B4-BE49-F238E27FC236}">
                <a16:creationId xmlns="" xmlns:a16="http://schemas.microsoft.com/office/drawing/2014/main" id="{56172C6A-B9EB-4945-87F8-A6FC4B1F9EB8}"/>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4" name="组合 23">
            <a:extLst>
              <a:ext uri="{FF2B5EF4-FFF2-40B4-BE49-F238E27FC236}">
                <a16:creationId xmlns="" xmlns:a16="http://schemas.microsoft.com/office/drawing/2014/main" id="{51B2654F-B2EB-4003-9C56-F3F7C13EDE19}"/>
              </a:ext>
            </a:extLst>
          </p:cNvPr>
          <p:cNvGrpSpPr/>
          <p:nvPr userDrawn="1"/>
        </p:nvGrpSpPr>
        <p:grpSpPr>
          <a:xfrm>
            <a:off x="479376" y="480268"/>
            <a:ext cx="496581" cy="496581"/>
            <a:chOff x="4485904" y="3429000"/>
            <a:chExt cx="2003425" cy="2003425"/>
          </a:xfrm>
          <a:solidFill>
            <a:schemeClr val="bg1"/>
          </a:solidFill>
        </p:grpSpPr>
        <p:sp>
          <p:nvSpPr>
            <p:cNvPr id="25" name="Freeform 6">
              <a:extLst>
                <a:ext uri="{FF2B5EF4-FFF2-40B4-BE49-F238E27FC236}">
                  <a16:creationId xmlns="" xmlns:a16="http://schemas.microsoft.com/office/drawing/2014/main" id="{913BF653-8F19-4896-A3C5-FD5C657F20BD}"/>
                </a:ext>
              </a:extLst>
            </p:cNvPr>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7">
              <a:extLst>
                <a:ext uri="{FF2B5EF4-FFF2-40B4-BE49-F238E27FC236}">
                  <a16:creationId xmlns="" xmlns:a16="http://schemas.microsoft.com/office/drawing/2014/main" id="{9FE93C34-99E5-43DB-A9AD-4AAAE522FC4D}"/>
                </a:ext>
              </a:extLst>
            </p:cNvPr>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8">
              <a:extLst>
                <a:ext uri="{FF2B5EF4-FFF2-40B4-BE49-F238E27FC236}">
                  <a16:creationId xmlns="" xmlns:a16="http://schemas.microsoft.com/office/drawing/2014/main" id="{3BFC72F9-B51B-4292-9D58-51496D790398}"/>
                </a:ext>
              </a:extLst>
            </p:cNvPr>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9">
              <a:extLst>
                <a:ext uri="{FF2B5EF4-FFF2-40B4-BE49-F238E27FC236}">
                  <a16:creationId xmlns="" xmlns:a16="http://schemas.microsoft.com/office/drawing/2014/main" id="{88C4CCD9-953D-48EA-A971-7F7D1A8375A5}"/>
                </a:ext>
              </a:extLst>
            </p:cNvPr>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1783580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24" name="文本占位符 6">
            <a:extLst>
              <a:ext uri="{FF2B5EF4-FFF2-40B4-BE49-F238E27FC236}">
                <a16:creationId xmlns="" xmlns:a16="http://schemas.microsoft.com/office/drawing/2014/main" id="{5925F997-4DC4-4A97-A2CA-F6E67338549F}"/>
              </a:ext>
            </a:extLst>
          </p:cNvPr>
          <p:cNvSpPr>
            <a:spLocks noGrp="1"/>
          </p:cNvSpPr>
          <p:nvPr>
            <p:ph type="body" sz="quarter" idx="10" hasCustomPrompt="1"/>
          </p:nvPr>
        </p:nvSpPr>
        <p:spPr>
          <a:xfrm>
            <a:off x="451878" y="1242452"/>
            <a:ext cx="11306175" cy="4680000"/>
          </a:xfrm>
          <a:prstGeom prst="rect">
            <a:avLst/>
          </a:prstGeom>
        </p:spPr>
        <p:txBody>
          <a:bodyPr/>
          <a:lstStyle>
            <a:lvl1pPr marL="302279" marR="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marL="302279" marR="0" lvl="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a:pPr>
            <a:r>
              <a:rPr lang="en-US" altLang="zh-CN"/>
              <a:t>More information for trainees</a:t>
            </a:r>
            <a:endParaRPr lang="zh-CN" altLang="en-US"/>
          </a:p>
          <a:p>
            <a:endParaRPr lang="zh-CN" altLang="en-US" dirty="0"/>
          </a:p>
        </p:txBody>
      </p:sp>
      <p:sp>
        <p:nvSpPr>
          <p:cNvPr id="25" name="TextBox 10">
            <a:extLst>
              <a:ext uri="{FF2B5EF4-FFF2-40B4-BE49-F238E27FC236}">
                <a16:creationId xmlns="" xmlns:a16="http://schemas.microsoft.com/office/drawing/2014/main" id="{2A36096C-62EF-4784-A852-D80DB41F805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26" name="Freeform 9">
            <a:extLst>
              <a:ext uri="{FF2B5EF4-FFF2-40B4-BE49-F238E27FC236}">
                <a16:creationId xmlns="" xmlns:a16="http://schemas.microsoft.com/office/drawing/2014/main" id="{C3E6B92D-4F56-451B-A969-F33FFD7B5596}"/>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11">
            <a:extLst>
              <a:ext uri="{FF2B5EF4-FFF2-40B4-BE49-F238E27FC236}">
                <a16:creationId xmlns="" xmlns:a16="http://schemas.microsoft.com/office/drawing/2014/main" id="{4D1BFDBB-75E2-48B2-B09C-1B807C81952A}"/>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8" name="组合 27">
            <a:extLst>
              <a:ext uri="{FF2B5EF4-FFF2-40B4-BE49-F238E27FC236}">
                <a16:creationId xmlns="" xmlns:a16="http://schemas.microsoft.com/office/drawing/2014/main" id="{B61332C9-A2C1-4661-A190-9D4473E87607}"/>
              </a:ext>
            </a:extLst>
          </p:cNvPr>
          <p:cNvGrpSpPr/>
          <p:nvPr userDrawn="1"/>
        </p:nvGrpSpPr>
        <p:grpSpPr>
          <a:xfrm>
            <a:off x="515380" y="456929"/>
            <a:ext cx="461963" cy="485190"/>
            <a:chOff x="-779463" y="1835151"/>
            <a:chExt cx="1136650" cy="1193799"/>
          </a:xfrm>
          <a:solidFill>
            <a:schemeClr val="bg1"/>
          </a:solidFill>
        </p:grpSpPr>
        <p:sp>
          <p:nvSpPr>
            <p:cNvPr id="29" name="Freeform 6">
              <a:extLst>
                <a:ext uri="{FF2B5EF4-FFF2-40B4-BE49-F238E27FC236}">
                  <a16:creationId xmlns="" xmlns:a16="http://schemas.microsoft.com/office/drawing/2014/main" id="{82A9BBD5-6775-48A2-A296-CD096ABBA8AE}"/>
                </a:ext>
              </a:extLst>
            </p:cNvPr>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7">
              <a:extLst>
                <a:ext uri="{FF2B5EF4-FFF2-40B4-BE49-F238E27FC236}">
                  <a16:creationId xmlns="" xmlns:a16="http://schemas.microsoft.com/office/drawing/2014/main" id="{D7F437DB-F937-48D0-884F-7A306DDFF48D}"/>
                </a:ext>
              </a:extLst>
            </p:cNvPr>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8">
              <a:extLst>
                <a:ext uri="{FF2B5EF4-FFF2-40B4-BE49-F238E27FC236}">
                  <a16:creationId xmlns="" xmlns:a16="http://schemas.microsoft.com/office/drawing/2014/main" id="{10EA7787-8391-467D-A51C-7E68BADC87DE}"/>
                </a:ext>
              </a:extLst>
            </p:cNvPr>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9">
              <a:extLst>
                <a:ext uri="{FF2B5EF4-FFF2-40B4-BE49-F238E27FC236}">
                  <a16:creationId xmlns="" xmlns:a16="http://schemas.microsoft.com/office/drawing/2014/main" id="{94728891-ED7D-40F2-8167-5038AD0D1E3B}"/>
                </a:ext>
              </a:extLst>
            </p:cNvPr>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10">
              <a:extLst>
                <a:ext uri="{FF2B5EF4-FFF2-40B4-BE49-F238E27FC236}">
                  <a16:creationId xmlns="" xmlns:a16="http://schemas.microsoft.com/office/drawing/2014/main" id="{8F5E0130-7164-459A-AA92-A957A8E21FAB}"/>
                </a:ext>
              </a:extLst>
            </p:cNvPr>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11">
              <a:extLst>
                <a:ext uri="{FF2B5EF4-FFF2-40B4-BE49-F238E27FC236}">
                  <a16:creationId xmlns="" xmlns:a16="http://schemas.microsoft.com/office/drawing/2014/main" id="{B904A554-2A74-40E1-96BB-8C0A0A5C723E}"/>
                </a:ext>
              </a:extLst>
            </p:cNvPr>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3484886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t"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mn-lt"/>
              <a:ea typeface="+mn-ea"/>
            </a:endParaRPr>
          </a:p>
        </p:txBody>
      </p:sp>
      <p:grpSp>
        <p:nvGrpSpPr>
          <p:cNvPr id="16" name="组合 15"/>
          <p:cNvGrpSpPr/>
          <p:nvPr/>
        </p:nvGrpSpPr>
        <p:grpSpPr>
          <a:xfrm>
            <a:off x="4148952" y="2637135"/>
            <a:ext cx="3894096" cy="1598831"/>
            <a:chOff x="4302972" y="2345035"/>
            <a:chExt cx="3895617" cy="1598831"/>
          </a:xfrm>
        </p:grpSpPr>
        <p:sp>
          <p:nvSpPr>
            <p:cNvPr id="14" name="矩形 13"/>
            <p:cNvSpPr/>
            <p:nvPr/>
          </p:nvSpPr>
          <p:spPr>
            <a:xfrm>
              <a:off x="5357748" y="2345035"/>
              <a:ext cx="1786065" cy="923330"/>
            </a:xfrm>
            <a:prstGeom prst="rect">
              <a:avLst/>
            </a:prstGeom>
            <a:noFill/>
          </p:spPr>
          <p:txBody>
            <a:bodyPr wrap="none" lIns="91440" tIns="45720" rIns="91440" bIns="45720">
              <a:spAutoFit/>
            </a:bodyPr>
            <a:lstStyle/>
            <a:p>
              <a:pPr algn="ctr"/>
              <a:r>
                <a:rPr lang="zh-CN" altLang="en-US" sz="5398" b="0" cap="none" spc="0" dirty="0">
                  <a:ln w="0"/>
                  <a:solidFill>
                    <a:schemeClr val="bg1"/>
                  </a:solidFill>
                  <a:effectLst>
                    <a:outerShdw blurRad="38100" dist="19050" dir="2700000" algn="tl" rotWithShape="0">
                      <a:schemeClr val="dk1">
                        <a:alpha val="40000"/>
                      </a:schemeClr>
                    </a:outerShdw>
                  </a:effectLst>
                </a:rPr>
                <a:t>谢 谢</a:t>
              </a:r>
              <a:endParaRPr lang="en-US" altLang="zh-CN" sz="5398" b="0" cap="none" spc="0" dirty="0">
                <a:ln w="0"/>
                <a:solidFill>
                  <a:schemeClr val="bg1"/>
                </a:solidFill>
                <a:effectLst>
                  <a:outerShdw blurRad="38100" dist="19050" dir="2700000" algn="tl" rotWithShape="0">
                    <a:schemeClr val="dk1">
                      <a:alpha val="40000"/>
                    </a:schemeClr>
                  </a:outerShdw>
                </a:effectLst>
              </a:endParaRPr>
            </a:p>
          </p:txBody>
        </p:sp>
        <p:sp>
          <p:nvSpPr>
            <p:cNvPr id="15" name="矩形 14"/>
            <p:cNvSpPr/>
            <p:nvPr/>
          </p:nvSpPr>
          <p:spPr>
            <a:xfrm>
              <a:off x="4302972" y="3297535"/>
              <a:ext cx="3895617" cy="646331"/>
            </a:xfrm>
            <a:prstGeom prst="rect">
              <a:avLst/>
            </a:prstGeom>
            <a:noFill/>
          </p:spPr>
          <p:txBody>
            <a:bodyPr wrap="none" lIns="91440" tIns="45720" rIns="91440" bIns="45720">
              <a:spAutoFit/>
            </a:bodyPr>
            <a:lstStyle/>
            <a:p>
              <a:pPr algn="ctr"/>
              <a:r>
                <a:rPr lang="en-US" altLang="zh-CN" sz="3599" b="0" cap="none" spc="0" dirty="0">
                  <a:ln w="0"/>
                  <a:solidFill>
                    <a:schemeClr val="bg1"/>
                  </a:solidFill>
                  <a:effectLst>
                    <a:outerShdw blurRad="38100" dist="19050" dir="2700000" algn="tl" rotWithShape="0">
                      <a:schemeClr val="dk1">
                        <a:alpha val="40000"/>
                      </a:schemeClr>
                    </a:outerShdw>
                  </a:effectLst>
                </a:rPr>
                <a:t>www.huawei.com</a:t>
              </a:r>
              <a:endParaRPr lang="zh-CN" altLang="en-US" sz="3599" b="0" cap="none" spc="0" dirty="0">
                <a:ln w="0"/>
                <a:solidFill>
                  <a:schemeClr val="bg1"/>
                </a:solidFill>
                <a:effectLst>
                  <a:outerShdw blurRad="38100" dist="19050" dir="2700000" algn="tl" rotWithShape="0">
                    <a:schemeClr val="dk1">
                      <a:alpha val="40000"/>
                    </a:schemeClr>
                  </a:outerShdw>
                </a:effectLst>
              </a:endParaRPr>
            </a:p>
          </p:txBody>
        </p:sp>
      </p:grpSp>
      <p:pic>
        <p:nvPicPr>
          <p:cNvPr id="7" name="Picture 2" descr="D:\201207257配图\培训\shutterstock_242224906.jpg">
            <a:extLst>
              <a:ext uri="{FF2B5EF4-FFF2-40B4-BE49-F238E27FC236}">
                <a16:creationId xmlns="" xmlns:a16="http://schemas.microsoft.com/office/drawing/2014/main" id="{65BCD74E-7E7C-4B92-8635-9FF18FDA660A}"/>
              </a:ext>
            </a:extLst>
          </p:cNvPr>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a:extLst>
              <a:ext uri="{FF2B5EF4-FFF2-40B4-BE49-F238E27FC236}">
                <a16:creationId xmlns="" xmlns:a16="http://schemas.microsoft.com/office/drawing/2014/main" id="{D6E2E60C-1D27-4CCD-B5A6-25D35A38D82B}"/>
              </a:ext>
            </a:extLst>
          </p:cNvPr>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1" name="组合 10">
            <a:extLst>
              <a:ext uri="{FF2B5EF4-FFF2-40B4-BE49-F238E27FC236}">
                <a16:creationId xmlns="" xmlns:a16="http://schemas.microsoft.com/office/drawing/2014/main" id="{6E9E357D-4A5D-475D-BD00-F349BB12D82F}"/>
              </a:ext>
            </a:extLst>
          </p:cNvPr>
          <p:cNvGrpSpPr/>
          <p:nvPr userDrawn="1"/>
        </p:nvGrpSpPr>
        <p:grpSpPr>
          <a:xfrm>
            <a:off x="4148952" y="2637135"/>
            <a:ext cx="3894096" cy="1598831"/>
            <a:chOff x="4302972" y="2345035"/>
            <a:chExt cx="3895617" cy="1598831"/>
          </a:xfrm>
        </p:grpSpPr>
        <p:sp>
          <p:nvSpPr>
            <p:cNvPr id="12" name="矩形 11">
              <a:extLst>
                <a:ext uri="{FF2B5EF4-FFF2-40B4-BE49-F238E27FC236}">
                  <a16:creationId xmlns="" xmlns:a16="http://schemas.microsoft.com/office/drawing/2014/main" id="{4C35F99E-0323-481B-95ED-103D2105054E}"/>
                </a:ext>
              </a:extLst>
            </p:cNvPr>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3" name="矩形 12">
              <a:extLst>
                <a:ext uri="{FF2B5EF4-FFF2-40B4-BE49-F238E27FC236}">
                  <a16:creationId xmlns="" xmlns:a16="http://schemas.microsoft.com/office/drawing/2014/main" id="{66F89B4B-981C-47E3-93FE-53AA999C2700}"/>
                </a:ext>
              </a:extLst>
            </p:cNvPr>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616591696"/>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2" y="368662"/>
            <a:ext cx="4207395" cy="479425"/>
          </a:xfrm>
          <a:prstGeom prst="rect">
            <a:avLst/>
          </a:prstGeom>
          <a:noFill/>
          <a:ln w="9525">
            <a:noFill/>
            <a:miter lim="800000"/>
            <a:headEnd/>
            <a:tailEnd/>
          </a:ln>
        </p:spPr>
        <p:txBody>
          <a:bodyPr lIns="78227" tIns="39112" rIns="78227" bIns="39112" anchor="ctr"/>
          <a:lstStyle/>
          <a:p>
            <a:pPr marL="0" marR="0" lvl="0" indent="0" algn="l" defTabSz="1001223" rtl="0" eaLnBrk="0" fontAlgn="ctr" latinLnBrk="0" hangingPunct="0">
              <a:lnSpc>
                <a:spcPct val="100000"/>
              </a:lnSpc>
              <a:spcBef>
                <a:spcPct val="0"/>
              </a:spcBef>
              <a:spcAft>
                <a:spcPct val="0"/>
              </a:spcAft>
              <a:buClrTx/>
              <a:buSzTx/>
              <a:buFontTx/>
              <a:buNone/>
              <a:tabLst/>
              <a:defRPr/>
            </a:pPr>
            <a:r>
              <a:rPr lang="en-US" altLang="zh-CN" sz="3499" b="1" baseline="0" dirty="0" smtClean="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499" b="1" baseline="0" dirty="0" smtClean="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2"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799" kern="1200" baseline="0" dirty="0" smtClean="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799"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nvPr>
        </p:nvGraphicFramePr>
        <p:xfrm>
          <a:off x="1007534" y="1232756"/>
          <a:ext cx="10464802"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930727">
                  <a:extLst>
                    <a:ext uri="{9D8B030D-6E8A-4147-A177-3AD203B41FA5}">
                      <a16:colId xmlns="" xmlns:a16="http://schemas.microsoft.com/office/drawing/2014/main" val="20002"/>
                    </a:ext>
                  </a:extLst>
                </a:gridCol>
                <a:gridCol w="2319627">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nvPr>
        </p:nvGraphicFramePr>
        <p:xfrm>
          <a:off x="1007534" y="2529869"/>
          <a:ext cx="1046480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31094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rPr>
                        <a:t>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803962"/>
            <a:ext cx="3024237" cy="504887"/>
          </a:xfrm>
          <a:prstGeom prst="rect">
            <a:avLst/>
          </a:prstGeom>
        </p:spPr>
        <p:txBody>
          <a:bodyPr anchor="ctr"/>
          <a:lstStyle>
            <a:lvl1pPr marL="0" marR="0" indent="0" algn="ctr" defTabSz="914011" rtl="0" eaLnBrk="1" fontAlgn="base" latinLnBrk="0" hangingPunct="1">
              <a:lnSpc>
                <a:spcPct val="100000"/>
              </a:lnSpc>
              <a:spcBef>
                <a:spcPct val="30000"/>
              </a:spcBef>
              <a:spcAft>
                <a:spcPct val="0"/>
              </a:spcAft>
              <a:buClr>
                <a:srgbClr val="808080"/>
              </a:buClr>
              <a:buSzPct val="60000"/>
              <a:buFont typeface="Wingdings" pitchFamily="2" charset="2"/>
              <a:buNone/>
              <a:tabLst/>
              <a:defRPr sz="1599"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2"/>
            <a:ext cx="2110008" cy="504887"/>
          </a:xfrm>
          <a:prstGeom prst="rect">
            <a:avLst/>
          </a:prstGeom>
        </p:spPr>
        <p:txBody>
          <a:bodyPr anchor="ctr"/>
          <a:lstStyle>
            <a:lvl1pPr marL="0" marR="0" indent="0" algn="ctr" defTabSz="914011" rtl="0" eaLnBrk="1" fontAlgn="base" latinLnBrk="0" hangingPunct="1">
              <a:lnSpc>
                <a:spcPct val="100000"/>
              </a:lnSpc>
              <a:spcBef>
                <a:spcPct val="30000"/>
              </a:spcBef>
              <a:spcAft>
                <a:spcPct val="0"/>
              </a:spcAft>
              <a:buClr>
                <a:srgbClr val="808080"/>
              </a:buClr>
              <a:buSzPct val="60000"/>
              <a:buFont typeface="Wingdings" pitchFamily="2" charset="2"/>
              <a:buNone/>
              <a:tabLst/>
              <a:defRPr sz="1599"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9" name="文本占位符 7"/>
          <p:cNvSpPr>
            <a:spLocks noGrp="1"/>
          </p:cNvSpPr>
          <p:nvPr>
            <p:ph type="body" sz="quarter" idx="13" hasCustomPrompt="1"/>
          </p:nvPr>
        </p:nvSpPr>
        <p:spPr>
          <a:xfrm>
            <a:off x="1007616" y="3089027"/>
            <a:ext cx="3071784" cy="504887"/>
          </a:xfrm>
          <a:prstGeom prst="rect">
            <a:avLst/>
          </a:prstGeom>
        </p:spPr>
        <p:txBody>
          <a:bodyPr anchor="ctr"/>
          <a:lstStyle>
            <a:lvl1pPr marL="0" marR="0" indent="0" algn="ctr" defTabSz="914011" rtl="0" eaLnBrk="1" fontAlgn="base" latinLnBrk="0" hangingPunct="1">
              <a:lnSpc>
                <a:spcPct val="100000"/>
              </a:lnSpc>
              <a:spcBef>
                <a:spcPct val="30000"/>
              </a:spcBef>
              <a:spcAft>
                <a:spcPct val="0"/>
              </a:spcAft>
              <a:buClr>
                <a:srgbClr val="808080"/>
              </a:buClr>
              <a:buSzPct val="60000"/>
              <a:buFont typeface="Wingdings" pitchFamily="2" charset="2"/>
              <a:buNone/>
              <a:tabLst/>
              <a:defRPr sz="1599"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860" y="3089027"/>
            <a:ext cx="2160157" cy="504887"/>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40016" y="3089027"/>
            <a:ext cx="2928408" cy="504887"/>
          </a:xfrm>
          <a:prstGeom prst="rect">
            <a:avLst/>
          </a:prstGeom>
        </p:spPr>
        <p:txBody>
          <a:bodyPr anchor="ctr"/>
          <a:lstStyle>
            <a:lvl1pPr marL="0" marR="0" indent="0" algn="ctr" defTabSz="914011" rtl="0" eaLnBrk="1" fontAlgn="base" latinLnBrk="0" hangingPunct="1">
              <a:lnSpc>
                <a:spcPct val="100000"/>
              </a:lnSpc>
              <a:spcBef>
                <a:spcPct val="30000"/>
              </a:spcBef>
              <a:spcAft>
                <a:spcPct val="0"/>
              </a:spcAft>
              <a:buClr>
                <a:srgbClr val="808080"/>
              </a:buClr>
              <a:buSzPct val="60000"/>
              <a:buFont typeface="Wingdings" pitchFamily="2" charset="2"/>
              <a:buNone/>
              <a:tabLst/>
              <a:defRPr sz="1599"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424" y="3089027"/>
            <a:ext cx="2303992" cy="504887"/>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07616" y="3608191"/>
            <a:ext cx="3071784" cy="504887"/>
          </a:xfrm>
          <a:prstGeom prst="rect">
            <a:avLst/>
          </a:prstGeom>
        </p:spPr>
        <p:txBody>
          <a:bodyPr anchor="ctr"/>
          <a:lstStyle>
            <a:lvl1pPr marL="0" marR="0" indent="0" algn="ctr" defTabSz="914011" rtl="0" eaLnBrk="1" fontAlgn="base" latinLnBrk="0" hangingPunct="1">
              <a:lnSpc>
                <a:spcPct val="100000"/>
              </a:lnSpc>
              <a:spcBef>
                <a:spcPct val="30000"/>
              </a:spcBef>
              <a:spcAft>
                <a:spcPct val="0"/>
              </a:spcAft>
              <a:buClr>
                <a:srgbClr val="808080"/>
              </a:buClr>
              <a:buSzPct val="60000"/>
              <a:buFont typeface="Wingdings" pitchFamily="2" charset="2"/>
              <a:buNone/>
              <a:tabLst/>
              <a:defRPr sz="1599"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79860" y="3608191"/>
            <a:ext cx="2160157" cy="504887"/>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40016" y="3608191"/>
            <a:ext cx="2928408" cy="504887"/>
          </a:xfrm>
          <a:prstGeom prst="rect">
            <a:avLst/>
          </a:prstGeom>
        </p:spPr>
        <p:txBody>
          <a:bodyPr anchor="ctr"/>
          <a:lstStyle>
            <a:lvl1pPr marL="0" marR="0" indent="0" algn="ctr" defTabSz="914011" rtl="0" eaLnBrk="1" fontAlgn="base" latinLnBrk="0" hangingPunct="1">
              <a:lnSpc>
                <a:spcPct val="100000"/>
              </a:lnSpc>
              <a:spcBef>
                <a:spcPct val="30000"/>
              </a:spcBef>
              <a:spcAft>
                <a:spcPct val="0"/>
              </a:spcAft>
              <a:buClr>
                <a:srgbClr val="808080"/>
              </a:buClr>
              <a:buSzPct val="60000"/>
              <a:buFont typeface="Wingdings" pitchFamily="2" charset="2"/>
              <a:buNone/>
              <a:tabLst/>
              <a:defRPr sz="1599"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68424" y="3608191"/>
            <a:ext cx="2303992" cy="504887"/>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1007616" y="4077074"/>
            <a:ext cx="3071784" cy="504887"/>
          </a:xfrm>
          <a:prstGeom prst="rect">
            <a:avLst/>
          </a:prstGeom>
        </p:spPr>
        <p:txBody>
          <a:bodyPr anchor="ctr"/>
          <a:lstStyle>
            <a:lvl1pPr marL="0" marR="0" indent="0" algn="ctr" defTabSz="914011" rtl="0" eaLnBrk="1" fontAlgn="base" latinLnBrk="0" hangingPunct="1">
              <a:lnSpc>
                <a:spcPct val="100000"/>
              </a:lnSpc>
              <a:spcBef>
                <a:spcPct val="30000"/>
              </a:spcBef>
              <a:spcAft>
                <a:spcPct val="0"/>
              </a:spcAft>
              <a:buClr>
                <a:srgbClr val="808080"/>
              </a:buClr>
              <a:buSzPct val="60000"/>
              <a:buFont typeface="Wingdings" pitchFamily="2" charset="2"/>
              <a:buNone/>
              <a:tabLst/>
              <a:defRPr sz="1599"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79860" y="4077074"/>
            <a:ext cx="2160157" cy="504887"/>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40016" y="4077074"/>
            <a:ext cx="2928408" cy="504887"/>
          </a:xfrm>
          <a:prstGeom prst="rect">
            <a:avLst/>
          </a:prstGeom>
        </p:spPr>
        <p:txBody>
          <a:bodyPr anchor="ctr"/>
          <a:lstStyle>
            <a:lvl1pPr marL="0" marR="0" indent="0" algn="ctr" defTabSz="914011" rtl="0" eaLnBrk="1" fontAlgn="base" latinLnBrk="0" hangingPunct="1">
              <a:lnSpc>
                <a:spcPct val="100000"/>
              </a:lnSpc>
              <a:spcBef>
                <a:spcPct val="30000"/>
              </a:spcBef>
              <a:spcAft>
                <a:spcPct val="0"/>
              </a:spcAft>
              <a:buClr>
                <a:srgbClr val="808080"/>
              </a:buClr>
              <a:buSzPct val="60000"/>
              <a:buFont typeface="Wingdings" pitchFamily="2" charset="2"/>
              <a:buNone/>
              <a:tabLst/>
              <a:defRPr sz="1599"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68424" y="4077074"/>
            <a:ext cx="2303992" cy="504887"/>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07616" y="4581130"/>
            <a:ext cx="3071784" cy="504887"/>
          </a:xfrm>
          <a:prstGeom prst="rect">
            <a:avLst/>
          </a:prstGeom>
        </p:spPr>
        <p:txBody>
          <a:bodyPr anchor="ctr"/>
          <a:lstStyle>
            <a:lvl1pPr marL="0" marR="0" indent="0" algn="ctr" defTabSz="914011" rtl="0" eaLnBrk="1" fontAlgn="base" latinLnBrk="0" hangingPunct="1">
              <a:lnSpc>
                <a:spcPct val="100000"/>
              </a:lnSpc>
              <a:spcBef>
                <a:spcPct val="30000"/>
              </a:spcBef>
              <a:spcAft>
                <a:spcPct val="0"/>
              </a:spcAft>
              <a:buClr>
                <a:srgbClr val="808080"/>
              </a:buClr>
              <a:buSzPct val="60000"/>
              <a:buFont typeface="Wingdings" pitchFamily="2" charset="2"/>
              <a:buNone/>
              <a:tabLst/>
              <a:defRPr sz="1599"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79860" y="4581130"/>
            <a:ext cx="2160157" cy="504887"/>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40016" y="4581130"/>
            <a:ext cx="2928408" cy="504887"/>
          </a:xfrm>
          <a:prstGeom prst="rect">
            <a:avLst/>
          </a:prstGeom>
        </p:spPr>
        <p:txBody>
          <a:bodyPr anchor="ctr"/>
          <a:lstStyle>
            <a:lvl1pPr marL="0" marR="0" indent="0" algn="ctr" defTabSz="914011" rtl="0" eaLnBrk="1" fontAlgn="base" latinLnBrk="0" hangingPunct="1">
              <a:lnSpc>
                <a:spcPct val="100000"/>
              </a:lnSpc>
              <a:spcBef>
                <a:spcPct val="30000"/>
              </a:spcBef>
              <a:spcAft>
                <a:spcPct val="0"/>
              </a:spcAft>
              <a:buClr>
                <a:srgbClr val="808080"/>
              </a:buClr>
              <a:buSzPct val="60000"/>
              <a:buFont typeface="Wingdings" pitchFamily="2" charset="2"/>
              <a:buNone/>
              <a:tabLst/>
              <a:defRPr sz="1599"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68424" y="4581130"/>
            <a:ext cx="2303992" cy="504887"/>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1007616" y="5049182"/>
            <a:ext cx="3071784" cy="504887"/>
          </a:xfrm>
          <a:prstGeom prst="rect">
            <a:avLst/>
          </a:prstGeom>
        </p:spPr>
        <p:txBody>
          <a:bodyPr anchor="ctr"/>
          <a:lstStyle>
            <a:lvl1pPr marL="0" marR="0" indent="0" algn="ctr" defTabSz="914011" rtl="0" eaLnBrk="1" fontAlgn="base" latinLnBrk="0" hangingPunct="1">
              <a:lnSpc>
                <a:spcPct val="100000"/>
              </a:lnSpc>
              <a:spcBef>
                <a:spcPct val="30000"/>
              </a:spcBef>
              <a:spcAft>
                <a:spcPct val="0"/>
              </a:spcAft>
              <a:buClr>
                <a:srgbClr val="808080"/>
              </a:buClr>
              <a:buSzPct val="60000"/>
              <a:buFont typeface="Wingdings" pitchFamily="2" charset="2"/>
              <a:buNone/>
              <a:tabLst/>
              <a:defRPr sz="1599"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79860" y="5049182"/>
            <a:ext cx="2160157" cy="504887"/>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40016" y="5049182"/>
            <a:ext cx="2928408" cy="504887"/>
          </a:xfrm>
          <a:prstGeom prst="rect">
            <a:avLst/>
          </a:prstGeom>
        </p:spPr>
        <p:txBody>
          <a:bodyPr anchor="ctr"/>
          <a:lstStyle>
            <a:lvl1pPr marL="0" marR="0" indent="0" algn="ctr" defTabSz="914011" rtl="0" eaLnBrk="1" fontAlgn="base" latinLnBrk="0" hangingPunct="1">
              <a:lnSpc>
                <a:spcPct val="100000"/>
              </a:lnSpc>
              <a:spcBef>
                <a:spcPct val="30000"/>
              </a:spcBef>
              <a:spcAft>
                <a:spcPct val="0"/>
              </a:spcAft>
              <a:buClr>
                <a:srgbClr val="808080"/>
              </a:buClr>
              <a:buSzPct val="60000"/>
              <a:buFont typeface="Wingdings" pitchFamily="2" charset="2"/>
              <a:buNone/>
              <a:tabLst/>
              <a:defRPr sz="1599"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68424" y="5049182"/>
            <a:ext cx="2303992" cy="504887"/>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 xmlns:a16="http://schemas.microsoft.com/office/drawing/2014/main" id="{EE728293-3BC5-4224-A4F0-27996EC76EA2}"/>
              </a:ext>
            </a:extLst>
          </p:cNvPr>
          <p:cNvSpPr>
            <a:spLocks noGrp="1"/>
          </p:cNvSpPr>
          <p:nvPr>
            <p:ph type="body" sz="quarter" idx="37" hasCustomPrompt="1"/>
          </p:nvPr>
        </p:nvSpPr>
        <p:spPr>
          <a:xfrm>
            <a:off x="1007616" y="5553238"/>
            <a:ext cx="3071784" cy="504887"/>
          </a:xfrm>
          <a:prstGeom prst="rect">
            <a:avLst/>
          </a:prstGeom>
        </p:spPr>
        <p:txBody>
          <a:bodyPr anchor="ctr"/>
          <a:lstStyle>
            <a:lvl1pPr marL="0" marR="0" indent="0" algn="ctr" defTabSz="914011" rtl="0" eaLnBrk="1" fontAlgn="base" latinLnBrk="0" hangingPunct="1">
              <a:lnSpc>
                <a:spcPct val="100000"/>
              </a:lnSpc>
              <a:spcBef>
                <a:spcPct val="30000"/>
              </a:spcBef>
              <a:spcAft>
                <a:spcPct val="0"/>
              </a:spcAft>
              <a:buClr>
                <a:srgbClr val="808080"/>
              </a:buClr>
              <a:buSzPct val="60000"/>
              <a:buFont typeface="Wingdings" pitchFamily="2" charset="2"/>
              <a:buNone/>
              <a:tabLst/>
              <a:defRPr sz="1599"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 xmlns:a16="http://schemas.microsoft.com/office/drawing/2014/main" id="{84C5C924-BCE5-46C8-9041-30EDC3D85E52}"/>
              </a:ext>
            </a:extLst>
          </p:cNvPr>
          <p:cNvSpPr>
            <a:spLocks noGrp="1"/>
          </p:cNvSpPr>
          <p:nvPr>
            <p:ph type="body" sz="quarter" idx="38" hasCustomPrompt="1"/>
          </p:nvPr>
        </p:nvSpPr>
        <p:spPr>
          <a:xfrm>
            <a:off x="4079860" y="5553238"/>
            <a:ext cx="2160157" cy="504887"/>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 xmlns:a16="http://schemas.microsoft.com/office/drawing/2014/main" id="{1DBD4C29-C885-4339-873D-B55FBD81DDFE}"/>
              </a:ext>
            </a:extLst>
          </p:cNvPr>
          <p:cNvSpPr>
            <a:spLocks noGrp="1"/>
          </p:cNvSpPr>
          <p:nvPr>
            <p:ph type="body" sz="quarter" idx="39" hasCustomPrompt="1"/>
          </p:nvPr>
        </p:nvSpPr>
        <p:spPr>
          <a:xfrm>
            <a:off x="6240016" y="5553238"/>
            <a:ext cx="2928408" cy="504887"/>
          </a:xfrm>
          <a:prstGeom prst="rect">
            <a:avLst/>
          </a:prstGeom>
        </p:spPr>
        <p:txBody>
          <a:bodyPr anchor="ctr"/>
          <a:lstStyle>
            <a:lvl1pPr marL="0" marR="0" indent="0" algn="ctr" defTabSz="914011" rtl="0" eaLnBrk="1" fontAlgn="base" latinLnBrk="0" hangingPunct="1">
              <a:lnSpc>
                <a:spcPct val="100000"/>
              </a:lnSpc>
              <a:spcBef>
                <a:spcPct val="30000"/>
              </a:spcBef>
              <a:spcAft>
                <a:spcPct val="0"/>
              </a:spcAft>
              <a:buClr>
                <a:srgbClr val="808080"/>
              </a:buClr>
              <a:buSzPct val="60000"/>
              <a:buFont typeface="Wingdings" pitchFamily="2" charset="2"/>
              <a:buNone/>
              <a:tabLst/>
              <a:defRPr sz="1599"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 xmlns:a16="http://schemas.microsoft.com/office/drawing/2014/main" id="{6D84506C-645A-472E-A06C-3A65A7744312}"/>
              </a:ext>
            </a:extLst>
          </p:cNvPr>
          <p:cNvSpPr>
            <a:spLocks noGrp="1"/>
          </p:cNvSpPr>
          <p:nvPr>
            <p:ph type="body" sz="quarter" idx="40" hasCustomPrompt="1"/>
          </p:nvPr>
        </p:nvSpPr>
        <p:spPr>
          <a:xfrm>
            <a:off x="9168424" y="5553238"/>
            <a:ext cx="2303992" cy="504887"/>
          </a:xfrm>
          <a:prstGeom prst="rect">
            <a:avLst/>
          </a:prstGeom>
        </p:spPr>
        <p:txBody>
          <a:bodyPr anchor="ctr"/>
          <a:lstStyle>
            <a:lvl1pPr algn="ctr">
              <a:lnSpc>
                <a:spcPct val="100000"/>
              </a:lnSpc>
              <a:buNone/>
              <a:defRPr sz="1599"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37" name="文本占位符 11"/>
          <p:cNvSpPr txBox="1">
            <a:spLocks/>
          </p:cNvSpPr>
          <p:nvPr userDrawn="1"/>
        </p:nvSpPr>
        <p:spPr bwMode="auto">
          <a:xfrm>
            <a:off x="6228196" y="1816985"/>
            <a:ext cx="2888578" cy="504887"/>
          </a:xfrm>
          <a:prstGeom prst="rect">
            <a:avLst/>
          </a:prstGeom>
          <a:noFill/>
          <a:ln w="9525">
            <a:noFill/>
            <a:miter lim="800000"/>
            <a:headEnd/>
            <a:tailEnd/>
          </a:ln>
        </p:spPr>
        <p:txBody>
          <a:bodyPr vert="horz" wrap="square" lIns="80110" tIns="40055" rIns="80110" bIns="40055" numCol="1" anchor="ctr" anchorCtr="0" compatLnSpc="1">
            <a:prstTxWarp prst="textNoShape">
              <a:avLst/>
            </a:prstTxWarp>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ctr">
              <a:lnSpc>
                <a:spcPct val="100000"/>
              </a:lnSpc>
              <a:buFont typeface="Wingdings" panose="05000000000000000000" pitchFamily="2" charset="2"/>
              <a:buNone/>
            </a:pPr>
            <a:endParaRPr lang="zh-CN" altLang="en-US" sz="1599" dirty="0">
              <a:latin typeface="Huawei Sans" panose="020C0503030203020204" pitchFamily="34" charset="0"/>
            </a:endParaRPr>
          </a:p>
        </p:txBody>
      </p:sp>
      <p:sp>
        <p:nvSpPr>
          <p:cNvPr id="38" name="文本占位符 12"/>
          <p:cNvSpPr txBox="1">
            <a:spLocks/>
          </p:cNvSpPr>
          <p:nvPr userDrawn="1"/>
        </p:nvSpPr>
        <p:spPr bwMode="auto">
          <a:xfrm>
            <a:off x="9116776" y="1816985"/>
            <a:ext cx="2351079" cy="504887"/>
          </a:xfrm>
          <a:prstGeom prst="rect">
            <a:avLst/>
          </a:prstGeom>
          <a:noFill/>
          <a:ln w="9525">
            <a:noFill/>
            <a:miter lim="800000"/>
            <a:headEnd/>
            <a:tailEnd/>
          </a:ln>
        </p:spPr>
        <p:txBody>
          <a:bodyPr vert="horz" wrap="square" lIns="80110" tIns="40055" rIns="80110" bIns="40055" numCol="1" anchor="ctr" anchorCtr="0" compatLnSpc="1">
            <a:prstTxWarp prst="textNoShape">
              <a:avLst/>
            </a:prstTxWarp>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ctr">
              <a:lnSpc>
                <a:spcPct val="100000"/>
              </a:lnSpc>
              <a:buFont typeface="Wingdings" panose="05000000000000000000" pitchFamily="2" charset="2"/>
              <a:buNone/>
            </a:pPr>
            <a:endParaRPr lang="zh-CN" altLang="en-US" sz="1599" dirty="0">
              <a:latin typeface="Huawei Sans" panose="020C0503030203020204" pitchFamily="34" charset="0"/>
            </a:endParaRPr>
          </a:p>
        </p:txBody>
      </p:sp>
    </p:spTree>
    <p:extLst>
      <p:ext uri="{BB962C8B-B14F-4D97-AF65-F5344CB8AC3E}">
        <p14:creationId xmlns:p14="http://schemas.microsoft.com/office/powerpoint/2010/main" val="2947121505"/>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 xmlns:a16="http://schemas.microsoft.com/office/drawing/2014/main" id="{18ED692C-39CB-4AC0-81F6-D21CDD086EE4}"/>
              </a:ext>
            </a:extLst>
          </p:cNvPr>
          <p:cNvSpPr txBox="1"/>
          <p:nvPr userDrawn="1"/>
        </p:nvSpPr>
        <p:spPr bwMode="auto">
          <a:xfrm>
            <a:off x="1595500" y="408781"/>
            <a:ext cx="2592288" cy="639559"/>
          </a:xfrm>
          <a:prstGeom prst="rect">
            <a:avLst/>
          </a:prstGeom>
          <a:noFill/>
          <a:ln w="9525">
            <a:noFill/>
            <a:miter lim="800000"/>
            <a:headEnd/>
            <a:tailEnd/>
          </a:ln>
        </p:spPr>
        <p:txBody>
          <a:bodyPr wrap="square" lIns="99941" tIns="49967" rIns="99941" bIns="4996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sz="3499" dirty="0" smtClean="0">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3499"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8" name="Freeform 9"/>
          <p:cNvSpPr>
            <a:spLocks/>
          </p:cNvSpPr>
          <p:nvPr userDrawn="1"/>
        </p:nvSpPr>
        <p:spPr bwMode="auto">
          <a:xfrm>
            <a:off x="3114"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dirty="0">
              <a:latin typeface="Huawei Sans" panose="020C0503030203020204" pitchFamily="34" charset="0"/>
              <a:ea typeface="方正兰亭黑简体" panose="02000000000000000000" pitchFamily="2" charset="-122"/>
            </a:endParaRPr>
          </a:p>
        </p:txBody>
      </p:sp>
      <p:sp>
        <p:nvSpPr>
          <p:cNvPr id="30" name="内容占位符 6"/>
          <p:cNvSpPr>
            <a:spLocks noGrp="1"/>
          </p:cNvSpPr>
          <p:nvPr>
            <p:ph sz="quarter" idx="11" hasCustomPrompt="1"/>
          </p:nvPr>
        </p:nvSpPr>
        <p:spPr>
          <a:xfrm>
            <a:off x="451203" y="1233276"/>
            <a:ext cx="11306175" cy="4680000"/>
          </a:xfrm>
          <a:prstGeom prst="rect">
            <a:avLst/>
          </a:prstGeom>
        </p:spPr>
        <p:txBody>
          <a:bodyPr/>
          <a:lstStyle>
            <a:lvl1pPr marL="301504" marR="0" indent="-301504" algn="just" defTabSz="801367"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199"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504" marR="0" lvl="0" indent="-301504" algn="just" defTabSz="801367"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199"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176570352"/>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 xmlns:a16="http://schemas.microsoft.com/office/drawing/2014/main" id="{18ED692C-39CB-4AC0-81F6-D21CDD086EE4}"/>
              </a:ext>
            </a:extLst>
          </p:cNvPr>
          <p:cNvSpPr txBox="1"/>
          <p:nvPr userDrawn="1"/>
        </p:nvSpPr>
        <p:spPr bwMode="auto">
          <a:xfrm>
            <a:off x="1595500" y="408781"/>
            <a:ext cx="2412268" cy="639559"/>
          </a:xfrm>
          <a:prstGeom prst="rect">
            <a:avLst/>
          </a:prstGeom>
          <a:noFill/>
          <a:ln w="9525">
            <a:noFill/>
            <a:miter lim="800000"/>
            <a:headEnd/>
            <a:tailEnd/>
          </a:ln>
        </p:spPr>
        <p:txBody>
          <a:bodyPr wrap="square" lIns="99941" tIns="49967" rIns="99941" bIns="49967" rtlCol="0">
            <a:spAutoFit/>
          </a:bodyPr>
          <a:lstStyle/>
          <a:p>
            <a:pPr algn="l" defTabSz="1001223" rtl="0" eaLnBrk="0" fontAlgn="ctr" hangingPunct="0">
              <a:spcBef>
                <a:spcPct val="0"/>
              </a:spcBef>
              <a:spcAft>
                <a:spcPct val="0"/>
              </a:spcAft>
            </a:pPr>
            <a:r>
              <a:rPr lang="en-US" altLang="zh-CN" sz="3499" b="1" kern="1200" baseline="0" dirty="0" smtClean="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3499"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 name="Freeform 9"/>
          <p:cNvSpPr>
            <a:spLocks/>
          </p:cNvSpPr>
          <p:nvPr userDrawn="1"/>
        </p:nvSpPr>
        <p:spPr bwMode="auto">
          <a:xfrm>
            <a:off x="3114"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50"/>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80" y="1241721"/>
            <a:ext cx="11306174"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defRPr baseline="0">
                <a:latin typeface="Huawei Sans" panose="020C0503030203020204" pitchFamily="34" charset="0"/>
              </a:defRPr>
            </a:lvl2pPr>
            <a:lvl3pPr>
              <a:defRPr baseline="0">
                <a:latin typeface="Huawei Sans" panose="020C0503030203020204" pitchFamily="34" charset="0"/>
              </a:defRPr>
            </a:lvl3pPr>
            <a:lvl4pPr>
              <a:defRPr baseline="0">
                <a:latin typeface="Huawei Sans" panose="020C0503030203020204" pitchFamily="34" charset="0"/>
              </a:defRPr>
            </a:lvl4pPr>
            <a:lvl5pPr>
              <a:buNone/>
              <a:defRPr baseline="0">
                <a:latin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251718116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49" name="文本占位符 6">
            <a:extLst>
              <a:ext uri="{FF2B5EF4-FFF2-40B4-BE49-F238E27FC236}">
                <a16:creationId xmlns="" xmlns:a16="http://schemas.microsoft.com/office/drawing/2014/main" id="{8C73FD82-EB99-4947-878F-1DD1E63F972D}"/>
              </a:ext>
            </a:extLst>
          </p:cNvPr>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50" name="TextBox 10">
            <a:extLst>
              <a:ext uri="{FF2B5EF4-FFF2-40B4-BE49-F238E27FC236}">
                <a16:creationId xmlns="" xmlns:a16="http://schemas.microsoft.com/office/drawing/2014/main" id="{DEB02227-B7C7-4864-A89F-D342B7B26541}"/>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1" name="Freeform 9">
            <a:extLst>
              <a:ext uri="{FF2B5EF4-FFF2-40B4-BE49-F238E27FC236}">
                <a16:creationId xmlns="" xmlns:a16="http://schemas.microsoft.com/office/drawing/2014/main" id="{4486C45C-28BC-4098-83A7-B227D302894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11">
            <a:extLst>
              <a:ext uri="{FF2B5EF4-FFF2-40B4-BE49-F238E27FC236}">
                <a16:creationId xmlns="" xmlns:a16="http://schemas.microsoft.com/office/drawing/2014/main" id="{23E18921-7CA1-4719-92DE-26DEADAE18A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3" name="组合 52">
            <a:extLst>
              <a:ext uri="{FF2B5EF4-FFF2-40B4-BE49-F238E27FC236}">
                <a16:creationId xmlns="" xmlns:a16="http://schemas.microsoft.com/office/drawing/2014/main" id="{0E45543D-99ED-4C39-9FFD-515A6CEFAFF7}"/>
              </a:ext>
            </a:extLst>
          </p:cNvPr>
          <p:cNvGrpSpPr/>
          <p:nvPr userDrawn="1"/>
        </p:nvGrpSpPr>
        <p:grpSpPr>
          <a:xfrm>
            <a:off x="335360" y="498828"/>
            <a:ext cx="628158" cy="459460"/>
            <a:chOff x="3275013" y="1363663"/>
            <a:chExt cx="5645150" cy="4129087"/>
          </a:xfrm>
          <a:solidFill>
            <a:schemeClr val="bg1"/>
          </a:solidFill>
        </p:grpSpPr>
        <p:sp>
          <p:nvSpPr>
            <p:cNvPr id="54" name="Freeform 6">
              <a:extLst>
                <a:ext uri="{FF2B5EF4-FFF2-40B4-BE49-F238E27FC236}">
                  <a16:creationId xmlns="" xmlns:a16="http://schemas.microsoft.com/office/drawing/2014/main" id="{31C7733E-847C-47D3-9B7B-78B260914E89}"/>
                </a:ext>
              </a:extLst>
            </p:cNvPr>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7">
              <a:extLst>
                <a:ext uri="{FF2B5EF4-FFF2-40B4-BE49-F238E27FC236}">
                  <a16:creationId xmlns="" xmlns:a16="http://schemas.microsoft.com/office/drawing/2014/main" id="{A14C69E7-40B5-4C45-8014-3E1DED5AB5AF}"/>
                </a:ext>
              </a:extLst>
            </p:cNvPr>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8">
              <a:extLst>
                <a:ext uri="{FF2B5EF4-FFF2-40B4-BE49-F238E27FC236}">
                  <a16:creationId xmlns="" xmlns:a16="http://schemas.microsoft.com/office/drawing/2014/main" id="{AD0599CF-7EB6-4172-A9F8-A441F3A6BBFD}"/>
                </a:ext>
              </a:extLst>
            </p:cNvPr>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9">
              <a:extLst>
                <a:ext uri="{FF2B5EF4-FFF2-40B4-BE49-F238E27FC236}">
                  <a16:creationId xmlns="" xmlns:a16="http://schemas.microsoft.com/office/drawing/2014/main" id="{3F708D5A-355D-46B1-A41B-C5D95A7249D1}"/>
                </a:ext>
              </a:extLst>
            </p:cNvPr>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10">
              <a:extLst>
                <a:ext uri="{FF2B5EF4-FFF2-40B4-BE49-F238E27FC236}">
                  <a16:creationId xmlns="" xmlns:a16="http://schemas.microsoft.com/office/drawing/2014/main" id="{65BAFEFB-6899-421D-BA90-47616CFD586F}"/>
                </a:ext>
              </a:extLst>
            </p:cNvPr>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59" name="Freeform 6">
            <a:extLst>
              <a:ext uri="{FF2B5EF4-FFF2-40B4-BE49-F238E27FC236}">
                <a16:creationId xmlns="" xmlns:a16="http://schemas.microsoft.com/office/drawing/2014/main" id="{836E46CD-8AE2-457F-9264-CF20811F7DA2}"/>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11">
            <a:extLst>
              <a:ext uri="{FF2B5EF4-FFF2-40B4-BE49-F238E27FC236}">
                <a16:creationId xmlns="" xmlns:a16="http://schemas.microsoft.com/office/drawing/2014/main" id="{7EE81883-92C7-4F1C-8FA1-F558D213CDFD}"/>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234255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48" name="TextBox 10">
            <a:extLst>
              <a:ext uri="{FF2B5EF4-FFF2-40B4-BE49-F238E27FC236}">
                <a16:creationId xmlns="" xmlns:a16="http://schemas.microsoft.com/office/drawing/2014/main" id="{60562E70-EA64-4C39-9C74-91D254CF066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49" name="Freeform 9">
            <a:extLst>
              <a:ext uri="{FF2B5EF4-FFF2-40B4-BE49-F238E27FC236}">
                <a16:creationId xmlns="" xmlns:a16="http://schemas.microsoft.com/office/drawing/2014/main" id="{34912B06-4D92-410F-8A36-F7ED0063D53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11">
            <a:extLst>
              <a:ext uri="{FF2B5EF4-FFF2-40B4-BE49-F238E27FC236}">
                <a16:creationId xmlns="" xmlns:a16="http://schemas.microsoft.com/office/drawing/2014/main" id="{E6AD2399-9636-4C70-98FA-237F210DB525}"/>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1" name="组合 50">
            <a:extLst>
              <a:ext uri="{FF2B5EF4-FFF2-40B4-BE49-F238E27FC236}">
                <a16:creationId xmlns="" xmlns:a16="http://schemas.microsoft.com/office/drawing/2014/main" id="{1D7F378E-61BF-4BFC-B521-B9A10D76DF8B}"/>
              </a:ext>
            </a:extLst>
          </p:cNvPr>
          <p:cNvGrpSpPr/>
          <p:nvPr userDrawn="1"/>
        </p:nvGrpSpPr>
        <p:grpSpPr>
          <a:xfrm>
            <a:off x="587388" y="515379"/>
            <a:ext cx="358335" cy="426359"/>
            <a:chOff x="3295650" y="230188"/>
            <a:chExt cx="936625" cy="1114426"/>
          </a:xfrm>
          <a:solidFill>
            <a:schemeClr val="bg1"/>
          </a:solidFill>
        </p:grpSpPr>
        <p:sp>
          <p:nvSpPr>
            <p:cNvPr id="52" name="Rectangle 16">
              <a:extLst>
                <a:ext uri="{FF2B5EF4-FFF2-40B4-BE49-F238E27FC236}">
                  <a16:creationId xmlns="" xmlns:a16="http://schemas.microsoft.com/office/drawing/2014/main" id="{70A7F669-787E-48ED-910F-2F98D17E4697}"/>
                </a:ext>
              </a:extLst>
            </p:cNvPr>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17">
              <a:extLst>
                <a:ext uri="{FF2B5EF4-FFF2-40B4-BE49-F238E27FC236}">
                  <a16:creationId xmlns="" xmlns:a16="http://schemas.microsoft.com/office/drawing/2014/main" id="{B453CBFC-3B22-4965-9877-D0CD75CC5527}"/>
                </a:ext>
              </a:extLst>
            </p:cNvPr>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18">
              <a:extLst>
                <a:ext uri="{FF2B5EF4-FFF2-40B4-BE49-F238E27FC236}">
                  <a16:creationId xmlns="" xmlns:a16="http://schemas.microsoft.com/office/drawing/2014/main" id="{BE355EE9-2CE0-42F4-9A9C-7BFE6CCB7C0E}"/>
                </a:ext>
              </a:extLst>
            </p:cNvPr>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Rectangle 19">
              <a:extLst>
                <a:ext uri="{FF2B5EF4-FFF2-40B4-BE49-F238E27FC236}">
                  <a16:creationId xmlns="" xmlns:a16="http://schemas.microsoft.com/office/drawing/2014/main" id="{1DEE237C-09E1-46A7-94DC-0A3F6BC91439}"/>
                </a:ext>
              </a:extLst>
            </p:cNvPr>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Rectangle 20">
              <a:extLst>
                <a:ext uri="{FF2B5EF4-FFF2-40B4-BE49-F238E27FC236}">
                  <a16:creationId xmlns="" xmlns:a16="http://schemas.microsoft.com/office/drawing/2014/main" id="{8AB07180-FC58-4EE4-B6A6-2B16BC313F98}"/>
                </a:ext>
              </a:extLst>
            </p:cNvPr>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Rectangle 21">
              <a:extLst>
                <a:ext uri="{FF2B5EF4-FFF2-40B4-BE49-F238E27FC236}">
                  <a16:creationId xmlns="" xmlns:a16="http://schemas.microsoft.com/office/drawing/2014/main" id="{A89655B2-234E-4327-B71D-B698CC5F391B}"/>
                </a:ext>
              </a:extLst>
            </p:cNvPr>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22">
              <a:extLst>
                <a:ext uri="{FF2B5EF4-FFF2-40B4-BE49-F238E27FC236}">
                  <a16:creationId xmlns="" xmlns:a16="http://schemas.microsoft.com/office/drawing/2014/main" id="{A8A9F07B-8BD5-4F83-872F-C403E9B4A4C4}"/>
                </a:ext>
              </a:extLst>
            </p:cNvPr>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Rectangle 23">
              <a:extLst>
                <a:ext uri="{FF2B5EF4-FFF2-40B4-BE49-F238E27FC236}">
                  <a16:creationId xmlns="" xmlns:a16="http://schemas.microsoft.com/office/drawing/2014/main" id="{E594F776-3A29-414E-B8C1-4250982417E5}"/>
                </a:ext>
              </a:extLst>
            </p:cNvPr>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24">
              <a:extLst>
                <a:ext uri="{FF2B5EF4-FFF2-40B4-BE49-F238E27FC236}">
                  <a16:creationId xmlns="" xmlns:a16="http://schemas.microsoft.com/office/drawing/2014/main" id="{C77E1609-5B8F-4669-9EF2-F8A969A8C9BF}"/>
                </a:ext>
              </a:extLst>
            </p:cNvPr>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Rectangle 25">
              <a:extLst>
                <a:ext uri="{FF2B5EF4-FFF2-40B4-BE49-F238E27FC236}">
                  <a16:creationId xmlns="" xmlns:a16="http://schemas.microsoft.com/office/drawing/2014/main" id="{B740BEED-5CC0-43FB-A968-7309F3940F6C}"/>
                </a:ext>
              </a:extLst>
            </p:cNvPr>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2" name="Rectangle 26">
              <a:extLst>
                <a:ext uri="{FF2B5EF4-FFF2-40B4-BE49-F238E27FC236}">
                  <a16:creationId xmlns="" xmlns:a16="http://schemas.microsoft.com/office/drawing/2014/main" id="{C7CF2C92-3D56-48E3-90A0-F52DE866DB8F}"/>
                </a:ext>
              </a:extLst>
            </p:cNvPr>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3" name="Rectangle 27">
              <a:extLst>
                <a:ext uri="{FF2B5EF4-FFF2-40B4-BE49-F238E27FC236}">
                  <a16:creationId xmlns="" xmlns:a16="http://schemas.microsoft.com/office/drawing/2014/main" id="{4BA74944-9B1F-4096-B876-026232F9E5C0}"/>
                </a:ext>
              </a:extLst>
            </p:cNvPr>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4" name="Rectangle 28">
              <a:extLst>
                <a:ext uri="{FF2B5EF4-FFF2-40B4-BE49-F238E27FC236}">
                  <a16:creationId xmlns="" xmlns:a16="http://schemas.microsoft.com/office/drawing/2014/main" id="{E2DF2DE3-DF48-4F19-A70B-A100F67D5923}"/>
                </a:ext>
              </a:extLst>
            </p:cNvPr>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5" name="Rectangle 29">
              <a:extLst>
                <a:ext uri="{FF2B5EF4-FFF2-40B4-BE49-F238E27FC236}">
                  <a16:creationId xmlns="" xmlns:a16="http://schemas.microsoft.com/office/drawing/2014/main" id="{120478BD-3CA6-4AB6-9B16-975DCDDEA7A2}"/>
                </a:ext>
              </a:extLst>
            </p:cNvPr>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6" name="Rectangle 30">
              <a:extLst>
                <a:ext uri="{FF2B5EF4-FFF2-40B4-BE49-F238E27FC236}">
                  <a16:creationId xmlns="" xmlns:a16="http://schemas.microsoft.com/office/drawing/2014/main" id="{D483AB39-E044-4C75-B63B-E25B5A72C59B}"/>
                </a:ext>
              </a:extLst>
            </p:cNvPr>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7" name="Rectangle 31">
              <a:extLst>
                <a:ext uri="{FF2B5EF4-FFF2-40B4-BE49-F238E27FC236}">
                  <a16:creationId xmlns="" xmlns:a16="http://schemas.microsoft.com/office/drawing/2014/main" id="{92F17964-C91B-46FD-BBDA-1169F9A7913A}"/>
                </a:ext>
              </a:extLst>
            </p:cNvPr>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8" name="Freeform 6">
            <a:extLst>
              <a:ext uri="{FF2B5EF4-FFF2-40B4-BE49-F238E27FC236}">
                <a16:creationId xmlns="" xmlns:a16="http://schemas.microsoft.com/office/drawing/2014/main" id="{B3C018E7-E179-49F7-8403-8977FF5E1039}"/>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9" name="Freeform 11">
            <a:extLst>
              <a:ext uri="{FF2B5EF4-FFF2-40B4-BE49-F238E27FC236}">
                <a16:creationId xmlns="" xmlns:a16="http://schemas.microsoft.com/office/drawing/2014/main" id="{47A806AC-66EF-4BB7-B37C-FE129A074DDF}"/>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70" name="文本占位符 6">
            <a:extLst>
              <a:ext uri="{FF2B5EF4-FFF2-40B4-BE49-F238E27FC236}">
                <a16:creationId xmlns="" xmlns:a16="http://schemas.microsoft.com/office/drawing/2014/main" id="{3622C4EF-8730-4C65-B7F3-6F8A1EA9B96E}"/>
              </a:ext>
            </a:extLst>
          </p:cNvPr>
          <p:cNvSpPr>
            <a:spLocks noGrp="1"/>
          </p:cNvSpPr>
          <p:nvPr>
            <p:ph type="body" sz="quarter" idx="10" hasCustomPrompt="1"/>
          </p:nvPr>
        </p:nvSpPr>
        <p:spPr>
          <a:xfrm>
            <a:off x="454816" y="1233487"/>
            <a:ext cx="11307600" cy="4680000"/>
          </a:xfrm>
        </p:spPr>
        <p:txBody>
          <a:bodyPr/>
          <a:lstStyle>
            <a:lvl1pPr marL="457200" marR="0" indent="-457200"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en-US" altLang="zh-CN"/>
              <a:t>Directory </a:t>
            </a:r>
          </a:p>
          <a:p>
            <a:pPr marL="653788" lvl="1" indent="-457017">
              <a:buSzPct val="100000"/>
              <a:buFont typeface="+mj-lt"/>
              <a:buAutoNum type="arabicPeriod"/>
            </a:pPr>
            <a:endParaRPr lang="en-US" altLang="zh-CN"/>
          </a:p>
          <a:p>
            <a:pPr marL="457200" indent="-457200">
              <a:buSzPct val="100000"/>
              <a:buFont typeface="+mj-lt"/>
              <a:buAutoNum type="arabicPeriod"/>
            </a:pPr>
            <a:r>
              <a:rPr lang="en-US" altLang="zh-CN"/>
              <a:t>Directory </a:t>
            </a:r>
          </a:p>
          <a:p>
            <a:pPr marL="457200" indent="-457200">
              <a:buSzPct val="100000"/>
              <a:buFont typeface="+mj-lt"/>
              <a:buAutoNum type="arabicPeriod"/>
            </a:pPr>
            <a:r>
              <a:rPr lang="en-US" altLang="zh-CN"/>
              <a:t>Directory </a:t>
            </a:r>
          </a:p>
          <a:p>
            <a:pPr marL="457200" indent="-457200">
              <a:buSzPct val="100000"/>
              <a:buFont typeface="+mj-lt"/>
              <a:buAutoNum type="arabicPeriod"/>
            </a:pPr>
            <a:r>
              <a:rPr lang="en-US" altLang="zh-CN"/>
              <a:t>Directory </a:t>
            </a:r>
          </a:p>
          <a:p>
            <a:endParaRPr lang="zh-CN" altLang="en-US" dirty="0"/>
          </a:p>
        </p:txBody>
      </p:sp>
    </p:spTree>
    <p:extLst>
      <p:ext uri="{BB962C8B-B14F-4D97-AF65-F5344CB8AC3E}">
        <p14:creationId xmlns:p14="http://schemas.microsoft.com/office/powerpoint/2010/main" val="27027971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5" name="内容占位符 6">
            <a:extLst>
              <a:ext uri="{FF2B5EF4-FFF2-40B4-BE49-F238E27FC236}">
                <a16:creationId xmlns="" xmlns:a16="http://schemas.microsoft.com/office/drawing/2014/main" id="{5CD7E4D6-53C6-49E4-8D0E-3ECF268B21AA}"/>
              </a:ext>
            </a:extLst>
          </p:cNvPr>
          <p:cNvSpPr>
            <a:spLocks noGrp="1"/>
          </p:cNvSpPr>
          <p:nvPr>
            <p:ph sz="quarter" idx="10" hasCustomPrompt="1"/>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6" name="TextBox 10">
            <a:extLst>
              <a:ext uri="{FF2B5EF4-FFF2-40B4-BE49-F238E27FC236}">
                <a16:creationId xmlns="" xmlns:a16="http://schemas.microsoft.com/office/drawing/2014/main" id="{612AA2CD-A693-477D-B7E0-0E241C15CADD}"/>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7" name="Freeform 9">
            <a:extLst>
              <a:ext uri="{FF2B5EF4-FFF2-40B4-BE49-F238E27FC236}">
                <a16:creationId xmlns="" xmlns:a16="http://schemas.microsoft.com/office/drawing/2014/main" id="{DE659DBF-9FDE-4406-89F6-07D962F71C4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11">
            <a:extLst>
              <a:ext uri="{FF2B5EF4-FFF2-40B4-BE49-F238E27FC236}">
                <a16:creationId xmlns="" xmlns:a16="http://schemas.microsoft.com/office/drawing/2014/main" id="{4783769E-B410-4DDA-8D9D-405FE455EBF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9" name="组合 18">
            <a:extLst>
              <a:ext uri="{FF2B5EF4-FFF2-40B4-BE49-F238E27FC236}">
                <a16:creationId xmlns="" xmlns:a16="http://schemas.microsoft.com/office/drawing/2014/main" id="{658611CC-F945-472C-93F5-C3BDE08914F1}"/>
              </a:ext>
            </a:extLst>
          </p:cNvPr>
          <p:cNvGrpSpPr/>
          <p:nvPr userDrawn="1"/>
        </p:nvGrpSpPr>
        <p:grpSpPr>
          <a:xfrm>
            <a:off x="587388" y="505779"/>
            <a:ext cx="374708" cy="445558"/>
            <a:chOff x="-1647825" y="2492375"/>
            <a:chExt cx="1947863" cy="2316163"/>
          </a:xfrm>
          <a:solidFill>
            <a:schemeClr val="bg1"/>
          </a:solidFill>
        </p:grpSpPr>
        <p:sp>
          <p:nvSpPr>
            <p:cNvPr id="20" name="Freeform 6">
              <a:extLst>
                <a:ext uri="{FF2B5EF4-FFF2-40B4-BE49-F238E27FC236}">
                  <a16:creationId xmlns="" xmlns:a16="http://schemas.microsoft.com/office/drawing/2014/main" id="{4B0A8268-F27A-4589-89D1-F0C2F473F961}"/>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7">
              <a:extLst>
                <a:ext uri="{FF2B5EF4-FFF2-40B4-BE49-F238E27FC236}">
                  <a16:creationId xmlns="" xmlns:a16="http://schemas.microsoft.com/office/drawing/2014/main" id="{B2778130-4243-49D8-8657-98EAC7FC770E}"/>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373967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39" name="文本占位符 6">
            <a:extLst>
              <a:ext uri="{FF2B5EF4-FFF2-40B4-BE49-F238E27FC236}">
                <a16:creationId xmlns="" xmlns:a16="http://schemas.microsoft.com/office/drawing/2014/main" id="{0DEA8CC3-00B5-480D-A8A2-6E4D38E90DFE}"/>
              </a:ext>
            </a:extLst>
          </p:cNvPr>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40" name="Freeform 9">
            <a:extLst>
              <a:ext uri="{FF2B5EF4-FFF2-40B4-BE49-F238E27FC236}">
                <a16:creationId xmlns="" xmlns:a16="http://schemas.microsoft.com/office/drawing/2014/main" id="{9ECAC806-D576-440D-9E20-D42B22E148A7}"/>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Freeform 11">
            <a:extLst>
              <a:ext uri="{FF2B5EF4-FFF2-40B4-BE49-F238E27FC236}">
                <a16:creationId xmlns="" xmlns:a16="http://schemas.microsoft.com/office/drawing/2014/main" id="{3B48FFB7-57AE-4878-B720-20D731D01EA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2" name="组合 41">
            <a:extLst>
              <a:ext uri="{FF2B5EF4-FFF2-40B4-BE49-F238E27FC236}">
                <a16:creationId xmlns="" xmlns:a16="http://schemas.microsoft.com/office/drawing/2014/main" id="{14C609F1-C833-4183-A0A6-355695B783F4}"/>
              </a:ext>
            </a:extLst>
          </p:cNvPr>
          <p:cNvGrpSpPr/>
          <p:nvPr userDrawn="1"/>
        </p:nvGrpSpPr>
        <p:grpSpPr>
          <a:xfrm>
            <a:off x="587388" y="505779"/>
            <a:ext cx="374708" cy="445558"/>
            <a:chOff x="-1647825" y="2492375"/>
            <a:chExt cx="1947863" cy="2316163"/>
          </a:xfrm>
          <a:solidFill>
            <a:schemeClr val="bg1"/>
          </a:solidFill>
        </p:grpSpPr>
        <p:sp>
          <p:nvSpPr>
            <p:cNvPr id="43" name="Freeform 6">
              <a:extLst>
                <a:ext uri="{FF2B5EF4-FFF2-40B4-BE49-F238E27FC236}">
                  <a16:creationId xmlns="" xmlns:a16="http://schemas.microsoft.com/office/drawing/2014/main" id="{3F01B644-95A0-4CD6-B033-613104CEE716}"/>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Freeform 7">
              <a:extLst>
                <a:ext uri="{FF2B5EF4-FFF2-40B4-BE49-F238E27FC236}">
                  <a16:creationId xmlns="" xmlns:a16="http://schemas.microsoft.com/office/drawing/2014/main" id="{7C8861E0-87C3-4912-AD04-CCA8DF06A364}"/>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5" name="标题 1">
            <a:extLst>
              <a:ext uri="{FF2B5EF4-FFF2-40B4-BE49-F238E27FC236}">
                <a16:creationId xmlns="" xmlns:a16="http://schemas.microsoft.com/office/drawing/2014/main" id="{00DCB90E-DC67-451A-9F1D-7681AE621630}"/>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16398158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10" name="Freeform 9">
            <a:extLst>
              <a:ext uri="{FF2B5EF4-FFF2-40B4-BE49-F238E27FC236}">
                <a16:creationId xmlns="" xmlns:a16="http://schemas.microsoft.com/office/drawing/2014/main" id="{DF6CCE27-9DA1-4E7F-B7F9-BCA889AC194E}"/>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1" name="Freeform 11">
            <a:extLst>
              <a:ext uri="{FF2B5EF4-FFF2-40B4-BE49-F238E27FC236}">
                <a16:creationId xmlns="" xmlns:a16="http://schemas.microsoft.com/office/drawing/2014/main" id="{E178DBE3-C2F4-41CD-B21B-32915C1686C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2" name="Freeform 12">
            <a:extLst>
              <a:ext uri="{FF2B5EF4-FFF2-40B4-BE49-F238E27FC236}">
                <a16:creationId xmlns="" xmlns:a16="http://schemas.microsoft.com/office/drawing/2014/main" id="{39776166-C7DF-4BB5-A02E-A146639D3F44}"/>
              </a:ext>
            </a:extLst>
          </p:cNvPr>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3" name="标题 1">
            <a:extLst>
              <a:ext uri="{FF2B5EF4-FFF2-40B4-BE49-F238E27FC236}">
                <a16:creationId xmlns="" xmlns:a16="http://schemas.microsoft.com/office/drawing/2014/main" id="{DBA843E6-2036-4E0C-85ED-E8F67BDFA099}"/>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33898039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9#全白背景">
    <p:spTree>
      <p:nvGrpSpPr>
        <p:cNvPr id="1" name=""/>
        <p:cNvGrpSpPr/>
        <p:nvPr/>
      </p:nvGrpSpPr>
      <p:grpSpPr>
        <a:xfrm>
          <a:off x="0" y="0"/>
          <a:ext cx="0" cy="0"/>
          <a:chOff x="0" y="0"/>
          <a:chExt cx="0" cy="0"/>
        </a:xfrm>
      </p:grpSpPr>
      <p:grpSp>
        <p:nvGrpSpPr>
          <p:cNvPr id="2" name="组合 1"/>
          <p:cNvGrpSpPr/>
          <p:nvPr/>
        </p:nvGrpSpPr>
        <p:grpSpPr>
          <a:xfrm>
            <a:off x="12162528" y="4653136"/>
            <a:ext cx="638734" cy="1729234"/>
            <a:chOff x="12162528" y="4653136"/>
            <a:chExt cx="638734" cy="1729234"/>
          </a:xfrm>
        </p:grpSpPr>
        <p:sp>
          <p:nvSpPr>
            <p:cNvPr id="3" name="矩形 2">
              <a:extLst>
                <a:ext uri="{FF2B5EF4-FFF2-40B4-BE49-F238E27FC236}">
                  <a16:creationId xmlns="" xmlns:a16="http://schemas.microsoft.com/office/drawing/2014/main" id="{32AEB80E-D574-4C1A-9EB9-3369A2BB96C5}"/>
                </a:ext>
              </a:extLst>
            </p:cNvPr>
            <p:cNvSpPr/>
            <p:nvPr/>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4" name="矩形 3">
              <a:extLst>
                <a:ext uri="{FF2B5EF4-FFF2-40B4-BE49-F238E27FC236}">
                  <a16:creationId xmlns="" xmlns:a16="http://schemas.microsoft.com/office/drawing/2014/main" id="{E94F5345-F49B-42D0-B35C-CA4FB19A3DA6}"/>
                </a:ext>
              </a:extLst>
            </p:cNvPr>
            <p:cNvSpPr/>
            <p:nvPr/>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5" name="矩形 4">
              <a:extLst>
                <a:ext uri="{FF2B5EF4-FFF2-40B4-BE49-F238E27FC236}">
                  <a16:creationId xmlns="" xmlns:a16="http://schemas.microsoft.com/office/drawing/2014/main" id="{BA62EB75-581F-4CD2-92A6-87BDFE3BDBC3}"/>
                </a:ext>
              </a:extLst>
            </p:cNvPr>
            <p:cNvSpPr/>
            <p:nvPr/>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6" name="矩形 5">
              <a:extLst>
                <a:ext uri="{FF2B5EF4-FFF2-40B4-BE49-F238E27FC236}">
                  <a16:creationId xmlns="" xmlns:a16="http://schemas.microsoft.com/office/drawing/2014/main" id="{947DE7E3-EC9F-4331-B252-7BCE51B7F0DA}"/>
                </a:ext>
              </a:extLst>
            </p:cNvPr>
            <p:cNvSpPr/>
            <p:nvPr/>
          </p:nvSpPr>
          <p:spPr>
            <a:xfrm>
              <a:off x="12212029" y="5518168"/>
              <a:ext cx="539729"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7" name="矩形 6">
              <a:extLst>
                <a:ext uri="{FF2B5EF4-FFF2-40B4-BE49-F238E27FC236}">
                  <a16:creationId xmlns="" xmlns:a16="http://schemas.microsoft.com/office/drawing/2014/main" id="{BE210CD8-3823-4C2E-B3EA-E42C40CFB29F}"/>
                </a:ext>
              </a:extLst>
            </p:cNvPr>
            <p:cNvSpPr/>
            <p:nvPr/>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8" name="矩形 7">
              <a:extLst>
                <a:ext uri="{FF2B5EF4-FFF2-40B4-BE49-F238E27FC236}">
                  <a16:creationId xmlns="" xmlns:a16="http://schemas.microsoft.com/office/drawing/2014/main" id="{BE8A406D-0F03-42D8-9159-77B9DE9EB30E}"/>
                </a:ext>
              </a:extLst>
            </p:cNvPr>
            <p:cNvSpPr/>
            <p:nvPr/>
          </p:nvSpPr>
          <p:spPr>
            <a:xfrm>
              <a:off x="12212029" y="6094370"/>
              <a:ext cx="539729" cy="288000"/>
            </a:xfrm>
            <a:prstGeom prst="rect">
              <a:avLst/>
            </a:prstGeom>
            <a:solidFill>
              <a:schemeClr val="accent6"/>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9" name="文本框 8">
              <a:extLst>
                <a:ext uri="{FF2B5EF4-FFF2-40B4-BE49-F238E27FC236}">
                  <a16:creationId xmlns="" xmlns:a16="http://schemas.microsoft.com/office/drawing/2014/main" id="{98A3A11A-AB61-497E-B3AE-12E999A6BBBA}"/>
                </a:ext>
              </a:extLst>
            </p:cNvPr>
            <p:cNvSpPr txBox="1"/>
            <p:nvPr/>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 xmlns:a16="http://schemas.microsoft.com/office/drawing/2014/main" id="{CF824ACE-31EE-452D-A81D-32E189AFE158}"/>
                </a:ext>
              </a:extLst>
            </p:cNvPr>
            <p:cNvSpPr txBox="1"/>
            <p:nvPr/>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 xmlns:a16="http://schemas.microsoft.com/office/drawing/2014/main" id="{7399143C-FDAD-45F1-BC44-030BD92ABA98}"/>
                </a:ext>
              </a:extLst>
            </p:cNvPr>
            <p:cNvSpPr txBox="1"/>
            <p:nvPr/>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 xmlns:a16="http://schemas.microsoft.com/office/drawing/2014/main" id="{308D80BD-0AC4-4D30-BDF8-F241047905A7}"/>
                </a:ext>
              </a:extLst>
            </p:cNvPr>
            <p:cNvSpPr txBox="1"/>
            <p:nvPr/>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 xmlns:a16="http://schemas.microsoft.com/office/drawing/2014/main" id="{B9CBC549-23CA-4012-B493-FF768D1829F1}"/>
                </a:ext>
              </a:extLst>
            </p:cNvPr>
            <p:cNvSpPr txBox="1"/>
            <p:nvPr/>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 xmlns:a16="http://schemas.microsoft.com/office/drawing/2014/main" id="{DA49D1AE-05B4-4A19-9F6F-8B89D09C41DD}"/>
                </a:ext>
              </a:extLst>
            </p:cNvPr>
            <p:cNvSpPr txBox="1"/>
            <p:nvPr/>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grpSp>
        <p:nvGrpSpPr>
          <p:cNvPr id="15" name="组合 14">
            <a:extLst>
              <a:ext uri="{FF2B5EF4-FFF2-40B4-BE49-F238E27FC236}">
                <a16:creationId xmlns="" xmlns:a16="http://schemas.microsoft.com/office/drawing/2014/main" id="{EF77FC49-AD3E-47E0-BC1A-86834D77510A}"/>
              </a:ext>
            </a:extLst>
          </p:cNvPr>
          <p:cNvGrpSpPr/>
          <p:nvPr userDrawn="1"/>
        </p:nvGrpSpPr>
        <p:grpSpPr>
          <a:xfrm>
            <a:off x="12162528" y="4653136"/>
            <a:ext cx="638734" cy="1729234"/>
            <a:chOff x="12162528" y="4653136"/>
            <a:chExt cx="638734" cy="1729234"/>
          </a:xfrm>
        </p:grpSpPr>
        <p:sp>
          <p:nvSpPr>
            <p:cNvPr id="16" name="矩形 15">
              <a:extLst>
                <a:ext uri="{FF2B5EF4-FFF2-40B4-BE49-F238E27FC236}">
                  <a16:creationId xmlns="" xmlns:a16="http://schemas.microsoft.com/office/drawing/2014/main" id="{6AF3D7B9-C98D-4658-89DF-BFEBD8B3BE4A}"/>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7" name="矩形 16">
              <a:extLst>
                <a:ext uri="{FF2B5EF4-FFF2-40B4-BE49-F238E27FC236}">
                  <a16:creationId xmlns="" xmlns:a16="http://schemas.microsoft.com/office/drawing/2014/main" id="{E224A3F7-2FD9-4EE2-B6B4-DEE68BF1077D}"/>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8" name="矩形 17">
              <a:extLst>
                <a:ext uri="{FF2B5EF4-FFF2-40B4-BE49-F238E27FC236}">
                  <a16:creationId xmlns="" xmlns:a16="http://schemas.microsoft.com/office/drawing/2014/main" id="{9B7634F4-0D38-460D-8F6B-51F840DD6E5C}"/>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9" name="矩形 18">
              <a:extLst>
                <a:ext uri="{FF2B5EF4-FFF2-40B4-BE49-F238E27FC236}">
                  <a16:creationId xmlns="" xmlns:a16="http://schemas.microsoft.com/office/drawing/2014/main" id="{DA0133E8-BAD3-4DFA-A178-BBDB3090C430}"/>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0" name="矩形 19">
              <a:extLst>
                <a:ext uri="{FF2B5EF4-FFF2-40B4-BE49-F238E27FC236}">
                  <a16:creationId xmlns="" xmlns:a16="http://schemas.microsoft.com/office/drawing/2014/main" id="{A6257880-ACA4-4CB0-A2DA-B8A95474C710}"/>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1" name="矩形 20">
              <a:extLst>
                <a:ext uri="{FF2B5EF4-FFF2-40B4-BE49-F238E27FC236}">
                  <a16:creationId xmlns="" xmlns:a16="http://schemas.microsoft.com/office/drawing/2014/main" id="{C941CDE8-18B0-4D33-B091-C0BB7CC7CF33}"/>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2" name="文本框 21">
              <a:extLst>
                <a:ext uri="{FF2B5EF4-FFF2-40B4-BE49-F238E27FC236}">
                  <a16:creationId xmlns="" xmlns:a16="http://schemas.microsoft.com/office/drawing/2014/main" id="{BBC825CB-359B-4FF7-81FB-3E7CBD4BA534}"/>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23" name="文本框 22">
              <a:extLst>
                <a:ext uri="{FF2B5EF4-FFF2-40B4-BE49-F238E27FC236}">
                  <a16:creationId xmlns="" xmlns:a16="http://schemas.microsoft.com/office/drawing/2014/main" id="{2CE983A1-3157-42F4-AAD7-2B857E4DF45B}"/>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24" name="文本框 23">
              <a:extLst>
                <a:ext uri="{FF2B5EF4-FFF2-40B4-BE49-F238E27FC236}">
                  <a16:creationId xmlns="" xmlns:a16="http://schemas.microsoft.com/office/drawing/2014/main" id="{9315B069-3A35-492D-9DF1-9E42FDCFBA55}"/>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25" name="文本框 24">
              <a:extLst>
                <a:ext uri="{FF2B5EF4-FFF2-40B4-BE49-F238E27FC236}">
                  <a16:creationId xmlns="" xmlns:a16="http://schemas.microsoft.com/office/drawing/2014/main" id="{8FD31C9F-77CE-4750-BE07-0DC78B4E33DA}"/>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26" name="文本框 25">
              <a:extLst>
                <a:ext uri="{FF2B5EF4-FFF2-40B4-BE49-F238E27FC236}">
                  <a16:creationId xmlns="" xmlns:a16="http://schemas.microsoft.com/office/drawing/2014/main" id="{ED2CB886-EEDB-4E8C-84F5-7F44E004FCAC}"/>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27" name="文本框 26">
              <a:extLst>
                <a:ext uri="{FF2B5EF4-FFF2-40B4-BE49-F238E27FC236}">
                  <a16:creationId xmlns="" xmlns:a16="http://schemas.microsoft.com/office/drawing/2014/main" id="{57D8B099-9613-4A52-BAE5-9E6682712E9C}"/>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31654401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42" name="文本占位符 6">
            <a:extLst>
              <a:ext uri="{FF2B5EF4-FFF2-40B4-BE49-F238E27FC236}">
                <a16:creationId xmlns="" xmlns:a16="http://schemas.microsoft.com/office/drawing/2014/main" id="{5683C223-8B1D-4EA3-A9F4-AEC7F0A66FD4}"/>
              </a:ext>
            </a:extLst>
          </p:cNvPr>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43" name="TextBox 10">
            <a:extLst>
              <a:ext uri="{FF2B5EF4-FFF2-40B4-BE49-F238E27FC236}">
                <a16:creationId xmlns="" xmlns:a16="http://schemas.microsoft.com/office/drawing/2014/main" id="{35ECBC3F-A7FD-4BAD-A8A8-B95D33E08F8B}"/>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44" name="Freeform 9">
            <a:extLst>
              <a:ext uri="{FF2B5EF4-FFF2-40B4-BE49-F238E27FC236}">
                <a16:creationId xmlns="" xmlns:a16="http://schemas.microsoft.com/office/drawing/2014/main" id="{BED1E263-B21F-4F46-8AA9-4FEF0E7EAE95}"/>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Freeform 11">
            <a:extLst>
              <a:ext uri="{FF2B5EF4-FFF2-40B4-BE49-F238E27FC236}">
                <a16:creationId xmlns="" xmlns:a16="http://schemas.microsoft.com/office/drawing/2014/main" id="{3137D88F-5BC0-4DD9-BADD-981196A76FD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6" name="组合 45">
            <a:extLst>
              <a:ext uri="{FF2B5EF4-FFF2-40B4-BE49-F238E27FC236}">
                <a16:creationId xmlns="" xmlns:a16="http://schemas.microsoft.com/office/drawing/2014/main" id="{4C5767E0-410F-436A-95CC-758F234853E7}"/>
              </a:ext>
            </a:extLst>
          </p:cNvPr>
          <p:cNvGrpSpPr/>
          <p:nvPr userDrawn="1"/>
        </p:nvGrpSpPr>
        <p:grpSpPr>
          <a:xfrm>
            <a:off x="479376" y="424270"/>
            <a:ext cx="495619" cy="592462"/>
            <a:chOff x="5554662" y="2422526"/>
            <a:chExt cx="690564" cy="825500"/>
          </a:xfrm>
          <a:solidFill>
            <a:schemeClr val="bg1"/>
          </a:solidFill>
        </p:grpSpPr>
        <p:sp>
          <p:nvSpPr>
            <p:cNvPr id="47" name="Freeform 30">
              <a:extLst>
                <a:ext uri="{FF2B5EF4-FFF2-40B4-BE49-F238E27FC236}">
                  <a16:creationId xmlns="" xmlns:a16="http://schemas.microsoft.com/office/drawing/2014/main" id="{82DF82FD-51F9-47B5-949E-C390D1D57C89}"/>
                </a:ext>
              </a:extLst>
            </p:cNvPr>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31">
              <a:extLst>
                <a:ext uri="{FF2B5EF4-FFF2-40B4-BE49-F238E27FC236}">
                  <a16:creationId xmlns="" xmlns:a16="http://schemas.microsoft.com/office/drawing/2014/main" id="{7BE8A9FD-4671-488D-B641-FE6B2B0C6630}"/>
                </a:ext>
              </a:extLst>
            </p:cNvPr>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9" name="Freeform 32">
              <a:extLst>
                <a:ext uri="{FF2B5EF4-FFF2-40B4-BE49-F238E27FC236}">
                  <a16:creationId xmlns="" xmlns:a16="http://schemas.microsoft.com/office/drawing/2014/main" id="{8CEB66CD-0FF1-46B3-B158-FECC75C2DAF9}"/>
                </a:ext>
              </a:extLst>
            </p:cNvPr>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33">
              <a:extLst>
                <a:ext uri="{FF2B5EF4-FFF2-40B4-BE49-F238E27FC236}">
                  <a16:creationId xmlns="" xmlns:a16="http://schemas.microsoft.com/office/drawing/2014/main" id="{96687C17-9C18-4E23-B758-2CA8B7405932}"/>
                </a:ext>
              </a:extLst>
            </p:cNvPr>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1" name="Rectangle 34">
              <a:extLst>
                <a:ext uri="{FF2B5EF4-FFF2-40B4-BE49-F238E27FC236}">
                  <a16:creationId xmlns="" xmlns:a16="http://schemas.microsoft.com/office/drawing/2014/main" id="{3F44F616-1C55-452C-BEDE-26CC2B339E55}"/>
                </a:ext>
              </a:extLst>
            </p:cNvPr>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35">
              <a:extLst>
                <a:ext uri="{FF2B5EF4-FFF2-40B4-BE49-F238E27FC236}">
                  <a16:creationId xmlns="" xmlns:a16="http://schemas.microsoft.com/office/drawing/2014/main" id="{940C3D88-453C-4F4A-BF83-021496A014CC}"/>
                </a:ext>
              </a:extLst>
            </p:cNvPr>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36">
              <a:extLst>
                <a:ext uri="{FF2B5EF4-FFF2-40B4-BE49-F238E27FC236}">
                  <a16:creationId xmlns="" xmlns:a16="http://schemas.microsoft.com/office/drawing/2014/main" id="{29C2284D-4465-46E1-9755-76AE9349F2AD}"/>
                </a:ext>
              </a:extLst>
            </p:cNvPr>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37">
              <a:extLst>
                <a:ext uri="{FF2B5EF4-FFF2-40B4-BE49-F238E27FC236}">
                  <a16:creationId xmlns="" xmlns:a16="http://schemas.microsoft.com/office/drawing/2014/main" id="{17AAAA8E-84E6-4B25-ABD1-055411EBC24E}"/>
                </a:ext>
              </a:extLst>
            </p:cNvPr>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38">
              <a:extLst>
                <a:ext uri="{FF2B5EF4-FFF2-40B4-BE49-F238E27FC236}">
                  <a16:creationId xmlns="" xmlns:a16="http://schemas.microsoft.com/office/drawing/2014/main" id="{C252935C-CBE3-43FD-9D0D-5BD2C0FECF69}"/>
                </a:ext>
              </a:extLst>
            </p:cNvPr>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39">
              <a:extLst>
                <a:ext uri="{FF2B5EF4-FFF2-40B4-BE49-F238E27FC236}">
                  <a16:creationId xmlns="" xmlns:a16="http://schemas.microsoft.com/office/drawing/2014/main" id="{CF1776D5-62E0-4932-832C-F363EE0EDF87}"/>
                </a:ext>
              </a:extLst>
            </p:cNvPr>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40">
              <a:extLst>
                <a:ext uri="{FF2B5EF4-FFF2-40B4-BE49-F238E27FC236}">
                  <a16:creationId xmlns="" xmlns:a16="http://schemas.microsoft.com/office/drawing/2014/main" id="{3EC83220-C646-451D-9DD9-F19A266D94EB}"/>
                </a:ext>
              </a:extLst>
            </p:cNvPr>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41">
              <a:extLst>
                <a:ext uri="{FF2B5EF4-FFF2-40B4-BE49-F238E27FC236}">
                  <a16:creationId xmlns="" xmlns:a16="http://schemas.microsoft.com/office/drawing/2014/main" id="{AED0BE41-66B8-4331-8BCC-9185C3E32C42}"/>
                </a:ext>
              </a:extLst>
            </p:cNvPr>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Freeform 42">
              <a:extLst>
                <a:ext uri="{FF2B5EF4-FFF2-40B4-BE49-F238E27FC236}">
                  <a16:creationId xmlns="" xmlns:a16="http://schemas.microsoft.com/office/drawing/2014/main" id="{C535A6B3-3393-4AA5-80C1-DF76CB82CBD4}"/>
                </a:ext>
              </a:extLst>
            </p:cNvPr>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0" name="Freeform 6">
            <a:extLst>
              <a:ext uri="{FF2B5EF4-FFF2-40B4-BE49-F238E27FC236}">
                <a16:creationId xmlns="" xmlns:a16="http://schemas.microsoft.com/office/drawing/2014/main" id="{215D4D36-C86A-4FEC-BB15-1F4582AF186C}"/>
              </a:ext>
            </a:extLst>
          </p:cNvPr>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Freeform 11">
            <a:extLst>
              <a:ext uri="{FF2B5EF4-FFF2-40B4-BE49-F238E27FC236}">
                <a16:creationId xmlns="" xmlns:a16="http://schemas.microsoft.com/office/drawing/2014/main" id="{D6AD85DD-27A5-4F4A-BDFC-E7E1CCB5A799}"/>
              </a:ext>
            </a:extLst>
          </p:cNvPr>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00453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7" name="文本占位符 6">
            <a:extLst>
              <a:ext uri="{FF2B5EF4-FFF2-40B4-BE49-F238E27FC236}">
                <a16:creationId xmlns="" xmlns:a16="http://schemas.microsoft.com/office/drawing/2014/main" id="{2E03F4F7-2762-47DC-B245-D9A9A0F1438A}"/>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8" name="TextBox 10">
            <a:extLst>
              <a:ext uri="{FF2B5EF4-FFF2-40B4-BE49-F238E27FC236}">
                <a16:creationId xmlns="" xmlns:a16="http://schemas.microsoft.com/office/drawing/2014/main" id="{555575A9-C7DA-408B-9692-B8F7CBD7B788}"/>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9" name="Freeform 9">
            <a:extLst>
              <a:ext uri="{FF2B5EF4-FFF2-40B4-BE49-F238E27FC236}">
                <a16:creationId xmlns="" xmlns:a16="http://schemas.microsoft.com/office/drawing/2014/main" id="{7C2AB915-B17F-4BEA-8584-C3F9A51D33E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11">
            <a:extLst>
              <a:ext uri="{FF2B5EF4-FFF2-40B4-BE49-F238E27FC236}">
                <a16:creationId xmlns="" xmlns:a16="http://schemas.microsoft.com/office/drawing/2014/main" id="{97B8DCA2-45D3-4E3C-8190-6E3BA3097EB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1" name="组合 20">
            <a:extLst>
              <a:ext uri="{FF2B5EF4-FFF2-40B4-BE49-F238E27FC236}">
                <a16:creationId xmlns="" xmlns:a16="http://schemas.microsoft.com/office/drawing/2014/main" id="{6A3A8E42-B12A-4E66-903A-3ACE545368FF}"/>
              </a:ext>
            </a:extLst>
          </p:cNvPr>
          <p:cNvGrpSpPr/>
          <p:nvPr userDrawn="1"/>
        </p:nvGrpSpPr>
        <p:grpSpPr>
          <a:xfrm>
            <a:off x="515380" y="490848"/>
            <a:ext cx="470694" cy="475421"/>
            <a:chOff x="5540375" y="2868613"/>
            <a:chExt cx="1106488" cy="1117600"/>
          </a:xfrm>
          <a:solidFill>
            <a:schemeClr val="bg1"/>
          </a:solidFill>
        </p:grpSpPr>
        <p:sp>
          <p:nvSpPr>
            <p:cNvPr id="22" name="Freeform 6">
              <a:extLst>
                <a:ext uri="{FF2B5EF4-FFF2-40B4-BE49-F238E27FC236}">
                  <a16:creationId xmlns="" xmlns:a16="http://schemas.microsoft.com/office/drawing/2014/main" id="{C3F13D63-550A-4423-96AE-577D4BA6105D}"/>
                </a:ext>
              </a:extLst>
            </p:cNvPr>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7">
              <a:extLst>
                <a:ext uri="{FF2B5EF4-FFF2-40B4-BE49-F238E27FC236}">
                  <a16:creationId xmlns="" xmlns:a16="http://schemas.microsoft.com/office/drawing/2014/main" id="{3F353CBF-63B6-4669-B361-E1A73A5036A6}"/>
                </a:ext>
              </a:extLst>
            </p:cNvPr>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7098118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8" name="Rectangle 54">
            <a:extLst>
              <a:ext uri="{FF2B5EF4-FFF2-40B4-BE49-F238E27FC236}">
                <a16:creationId xmlns="" xmlns:a16="http://schemas.microsoft.com/office/drawing/2014/main" id="{9C11C690-93F7-4E25-AFBF-41DD94DBBDC2}"/>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sp>
        <p:nvSpPr>
          <p:cNvPr id="37" name="Rectangle 69">
            <a:extLst>
              <a:ext uri="{FF2B5EF4-FFF2-40B4-BE49-F238E27FC236}">
                <a16:creationId xmlns="" xmlns:a16="http://schemas.microsoft.com/office/drawing/2014/main" id="{3F09C70C-837A-40C0-80AB-167981BAF3B1}"/>
              </a:ext>
            </a:extLst>
          </p:cNvPr>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a:t>Click to</a:t>
            </a:r>
            <a:r>
              <a:rPr lang="zh-CN" altLang="en-US"/>
              <a:t> </a:t>
            </a:r>
            <a:r>
              <a:rPr lang="en-US" altLang="zh-CN"/>
              <a:t>Edit</a:t>
            </a:r>
            <a:endParaRPr lang="zh-CN" altLang="en-US" dirty="0"/>
          </a:p>
        </p:txBody>
      </p:sp>
      <p:sp>
        <p:nvSpPr>
          <p:cNvPr id="8" name="Rectangle 57"/>
          <p:cNvSpPr>
            <a:spLocks noGrp="1" noChangeArrowheads="1"/>
          </p:cNvSpPr>
          <p:nvPr>
            <p:ph type="body" idx="1"/>
          </p:nvPr>
        </p:nvSpPr>
        <p:spPr bwMode="auto">
          <a:xfrm>
            <a:off x="466221" y="1248074"/>
            <a:ext cx="11279865" cy="41957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pic>
        <p:nvPicPr>
          <p:cNvPr id="11" name="图片 10"/>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0670660" y="6504032"/>
            <a:ext cx="1248712" cy="273343"/>
          </a:xfrm>
          <a:prstGeom prst="rect">
            <a:avLst/>
          </a:prstGeom>
        </p:spPr>
      </p:pic>
      <p:sp>
        <p:nvSpPr>
          <p:cNvPr id="24" name="矩形 23">
            <a:extLst>
              <a:ext uri="{FF2B5EF4-FFF2-40B4-BE49-F238E27FC236}">
                <a16:creationId xmlns="" xmlns:a16="http://schemas.microsoft.com/office/drawing/2014/main" id="{32AEB80E-D574-4C1A-9EB9-3369A2BB96C5}"/>
              </a:ext>
            </a:extLst>
          </p:cNvPr>
          <p:cNvSpPr/>
          <p:nvPr/>
        </p:nvSpPr>
        <p:spPr>
          <a:xfrm>
            <a:off x="12246898" y="3916624"/>
            <a:ext cx="919908"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5" name="矩形 24">
            <a:extLst>
              <a:ext uri="{FF2B5EF4-FFF2-40B4-BE49-F238E27FC236}">
                <a16:creationId xmlns="" xmlns:a16="http://schemas.microsoft.com/office/drawing/2014/main" id="{E94F5345-F49B-42D0-B35C-CA4FB19A3DA6}"/>
              </a:ext>
            </a:extLst>
          </p:cNvPr>
          <p:cNvSpPr/>
          <p:nvPr/>
        </p:nvSpPr>
        <p:spPr>
          <a:xfrm>
            <a:off x="12246898" y="4205452"/>
            <a:ext cx="919908" cy="288000"/>
          </a:xfrm>
          <a:prstGeom prst="rect">
            <a:avLst/>
          </a:prstGeom>
          <a:solidFill>
            <a:srgbClr val="99DFF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6" name="矩形 25">
            <a:extLst>
              <a:ext uri="{FF2B5EF4-FFF2-40B4-BE49-F238E27FC236}">
                <a16:creationId xmlns="" xmlns:a16="http://schemas.microsoft.com/office/drawing/2014/main" id="{BA62EB75-581F-4CD2-92A6-87BDFE3BDBC3}"/>
              </a:ext>
            </a:extLst>
          </p:cNvPr>
          <p:cNvSpPr/>
          <p:nvPr/>
        </p:nvSpPr>
        <p:spPr>
          <a:xfrm>
            <a:off x="12246898" y="4493554"/>
            <a:ext cx="919908" cy="288000"/>
          </a:xfrm>
          <a:prstGeom prst="rect">
            <a:avLst/>
          </a:prstGeom>
          <a:solidFill>
            <a:srgbClr val="D9D9D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7" name="矩形 26">
            <a:extLst>
              <a:ext uri="{FF2B5EF4-FFF2-40B4-BE49-F238E27FC236}">
                <a16:creationId xmlns="" xmlns:a16="http://schemas.microsoft.com/office/drawing/2014/main" id="{947DE7E3-EC9F-4331-B252-7BCE51B7F0DA}"/>
              </a:ext>
            </a:extLst>
          </p:cNvPr>
          <p:cNvSpPr/>
          <p:nvPr/>
        </p:nvSpPr>
        <p:spPr>
          <a:xfrm>
            <a:off x="12246898" y="4781656"/>
            <a:ext cx="919908"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8" name="矩形 27">
            <a:extLst>
              <a:ext uri="{FF2B5EF4-FFF2-40B4-BE49-F238E27FC236}">
                <a16:creationId xmlns="" xmlns:a16="http://schemas.microsoft.com/office/drawing/2014/main" id="{BE210CD8-3823-4C2E-B3EA-E42C40CFB29F}"/>
              </a:ext>
            </a:extLst>
          </p:cNvPr>
          <p:cNvSpPr/>
          <p:nvPr/>
        </p:nvSpPr>
        <p:spPr>
          <a:xfrm>
            <a:off x="12246898" y="5069758"/>
            <a:ext cx="919908" cy="288000"/>
          </a:xfrm>
          <a:prstGeom prst="rect">
            <a:avLst/>
          </a:prstGeom>
          <a:solidFill>
            <a:srgbClr val="F4FBFE"/>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9" name="文本框 28">
            <a:extLst>
              <a:ext uri="{FF2B5EF4-FFF2-40B4-BE49-F238E27FC236}">
                <a16:creationId xmlns="" xmlns:a16="http://schemas.microsoft.com/office/drawing/2014/main" id="{98A3A11A-AB61-497E-B3AE-12E999A6BBBA}"/>
              </a:ext>
            </a:extLst>
          </p:cNvPr>
          <p:cNvSpPr txBox="1"/>
          <p:nvPr/>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30" name="文本框 29">
            <a:extLst>
              <a:ext uri="{FF2B5EF4-FFF2-40B4-BE49-F238E27FC236}">
                <a16:creationId xmlns="" xmlns:a16="http://schemas.microsoft.com/office/drawing/2014/main" id="{CF824ACE-31EE-452D-A81D-32E189AFE158}"/>
              </a:ext>
            </a:extLst>
          </p:cNvPr>
          <p:cNvSpPr txBox="1"/>
          <p:nvPr/>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文字边框</a:t>
            </a:r>
          </a:p>
        </p:txBody>
      </p:sp>
      <p:sp>
        <p:nvSpPr>
          <p:cNvPr id="31" name="文本框 30">
            <a:extLst>
              <a:ext uri="{FF2B5EF4-FFF2-40B4-BE49-F238E27FC236}">
                <a16:creationId xmlns="" xmlns:a16="http://schemas.microsoft.com/office/drawing/2014/main" id="{7399143C-FDAD-45F1-BC44-030BD92ABA98}"/>
              </a:ext>
            </a:extLst>
          </p:cNvPr>
          <p:cNvSpPr txBox="1"/>
          <p:nvPr/>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32" name="文本框 31">
            <a:extLst>
              <a:ext uri="{FF2B5EF4-FFF2-40B4-BE49-F238E27FC236}">
                <a16:creationId xmlns="" xmlns:a16="http://schemas.microsoft.com/office/drawing/2014/main" id="{308D80BD-0AC4-4D30-BDF8-F241047905A7}"/>
              </a:ext>
            </a:extLst>
          </p:cNvPr>
          <p:cNvSpPr txBox="1"/>
          <p:nvPr/>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红</a:t>
            </a:r>
          </a:p>
        </p:txBody>
      </p:sp>
      <p:sp>
        <p:nvSpPr>
          <p:cNvPr id="33" name="文本框 32">
            <a:extLst>
              <a:ext uri="{FF2B5EF4-FFF2-40B4-BE49-F238E27FC236}">
                <a16:creationId xmlns="" xmlns:a16="http://schemas.microsoft.com/office/drawing/2014/main" id="{B9CBC549-23CA-4012-B493-FF768D1829F1}"/>
              </a:ext>
            </a:extLst>
          </p:cNvPr>
          <p:cNvSpPr txBox="1"/>
          <p:nvPr/>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文字底色</a:t>
            </a:r>
          </a:p>
        </p:txBody>
      </p:sp>
      <p:sp>
        <p:nvSpPr>
          <p:cNvPr id="34" name="矩形 33">
            <a:extLst>
              <a:ext uri="{FF2B5EF4-FFF2-40B4-BE49-F238E27FC236}">
                <a16:creationId xmlns="" xmlns:a16="http://schemas.microsoft.com/office/drawing/2014/main" id="{BE210CD8-3823-4C2E-B3EA-E42C40CFB29F}"/>
              </a:ext>
            </a:extLst>
          </p:cNvPr>
          <p:cNvSpPr/>
          <p:nvPr/>
        </p:nvSpPr>
        <p:spPr>
          <a:xfrm>
            <a:off x="12246898" y="5485453"/>
            <a:ext cx="461833" cy="288000"/>
          </a:xfrm>
          <a:prstGeom prst="rect">
            <a:avLst/>
          </a:prstGeom>
          <a:solidFill>
            <a:srgbClr val="FFF2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5" name="矩形 34">
            <a:extLst>
              <a:ext uri="{FF2B5EF4-FFF2-40B4-BE49-F238E27FC236}">
                <a16:creationId xmlns="" xmlns:a16="http://schemas.microsoft.com/office/drawing/2014/main" id="{BE210CD8-3823-4C2E-B3EA-E42C40CFB29F}"/>
              </a:ext>
            </a:extLst>
          </p:cNvPr>
          <p:cNvSpPr/>
          <p:nvPr/>
        </p:nvSpPr>
        <p:spPr>
          <a:xfrm>
            <a:off x="12708730" y="5485453"/>
            <a:ext cx="458075" cy="288000"/>
          </a:xfrm>
          <a:prstGeom prst="rect">
            <a:avLst/>
          </a:prstGeom>
          <a:solidFill>
            <a:srgbClr val="FFD17D"/>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6" name="文本框 35">
            <a:extLst>
              <a:ext uri="{FF2B5EF4-FFF2-40B4-BE49-F238E27FC236}">
                <a16:creationId xmlns="" xmlns:a16="http://schemas.microsoft.com/office/drawing/2014/main" id="{B9CBC549-23CA-4012-B493-FF768D1829F1}"/>
              </a:ext>
            </a:extLst>
          </p:cNvPr>
          <p:cNvSpPr txBox="1"/>
          <p:nvPr/>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备用</a:t>
            </a:r>
          </a:p>
        </p:txBody>
      </p:sp>
      <p:sp>
        <p:nvSpPr>
          <p:cNvPr id="20" name="矩形 19">
            <a:extLst>
              <a:ext uri="{FF2B5EF4-FFF2-40B4-BE49-F238E27FC236}">
                <a16:creationId xmlns="" xmlns:a16="http://schemas.microsoft.com/office/drawing/2014/main" id="{947DE7E3-EC9F-4331-B252-7BCE51B7F0DA}"/>
              </a:ext>
            </a:extLst>
          </p:cNvPr>
          <p:cNvSpPr/>
          <p:nvPr/>
        </p:nvSpPr>
        <p:spPr>
          <a:xfrm>
            <a:off x="12246898" y="5773453"/>
            <a:ext cx="919908" cy="288000"/>
          </a:xfrm>
          <a:prstGeom prst="rect">
            <a:avLst/>
          </a:prstGeom>
          <a:solidFill>
            <a:schemeClr val="accent3"/>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2" name="文本框 21">
            <a:extLst>
              <a:ext uri="{FF2B5EF4-FFF2-40B4-BE49-F238E27FC236}">
                <a16:creationId xmlns="" xmlns:a16="http://schemas.microsoft.com/office/drawing/2014/main" id="{308D80BD-0AC4-4D30-BDF8-F241047905A7}"/>
              </a:ext>
            </a:extLst>
          </p:cNvPr>
          <p:cNvSpPr txBox="1"/>
          <p:nvPr/>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绿</a:t>
            </a:r>
          </a:p>
        </p:txBody>
      </p:sp>
      <p:pic>
        <p:nvPicPr>
          <p:cNvPr id="23" name="图片 22">
            <a:extLst>
              <a:ext uri="{FF2B5EF4-FFF2-40B4-BE49-F238E27FC236}">
                <a16:creationId xmlns="" xmlns:a16="http://schemas.microsoft.com/office/drawing/2014/main" id="{5970046C-B045-45B3-8B66-254EC745B8E0}"/>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grpSp>
        <p:nvGrpSpPr>
          <p:cNvPr id="39" name="组合 38">
            <a:extLst>
              <a:ext uri="{FF2B5EF4-FFF2-40B4-BE49-F238E27FC236}">
                <a16:creationId xmlns="" xmlns:a16="http://schemas.microsoft.com/office/drawing/2014/main" id="{247F647F-E673-4366-AE3D-3A748383551D}"/>
              </a:ext>
            </a:extLst>
          </p:cNvPr>
          <p:cNvGrpSpPr/>
          <p:nvPr userDrawn="1"/>
        </p:nvGrpSpPr>
        <p:grpSpPr>
          <a:xfrm>
            <a:off x="12162526" y="3916624"/>
            <a:ext cx="1088654" cy="2144829"/>
            <a:chOff x="12162526" y="3916624"/>
            <a:chExt cx="1088654" cy="2144829"/>
          </a:xfrm>
        </p:grpSpPr>
        <p:sp>
          <p:nvSpPr>
            <p:cNvPr id="40" name="矩形 39">
              <a:extLst>
                <a:ext uri="{FF2B5EF4-FFF2-40B4-BE49-F238E27FC236}">
                  <a16:creationId xmlns="" xmlns:a16="http://schemas.microsoft.com/office/drawing/2014/main" id="{AD98A3E0-1485-4B41-BD1F-2AAF6C336B31}"/>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1" name="矩形 40">
              <a:extLst>
                <a:ext uri="{FF2B5EF4-FFF2-40B4-BE49-F238E27FC236}">
                  <a16:creationId xmlns="" xmlns:a16="http://schemas.microsoft.com/office/drawing/2014/main" id="{7D6F2354-F1EA-479B-BF1F-A97E62C0D6A8}"/>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2" name="矩形 41">
              <a:extLst>
                <a:ext uri="{FF2B5EF4-FFF2-40B4-BE49-F238E27FC236}">
                  <a16:creationId xmlns="" xmlns:a16="http://schemas.microsoft.com/office/drawing/2014/main" id="{374E8DFC-2BF2-40D3-9DE7-489E1691966D}"/>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3" name="矩形 42">
              <a:extLst>
                <a:ext uri="{FF2B5EF4-FFF2-40B4-BE49-F238E27FC236}">
                  <a16:creationId xmlns="" xmlns:a16="http://schemas.microsoft.com/office/drawing/2014/main" id="{2F45BBA4-F708-4B33-80D2-197C3972E35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44" name="矩形 43">
              <a:extLst>
                <a:ext uri="{FF2B5EF4-FFF2-40B4-BE49-F238E27FC236}">
                  <a16:creationId xmlns="" xmlns:a16="http://schemas.microsoft.com/office/drawing/2014/main" id="{2B90E295-AA91-4FAB-A2AE-389F59C0678B}"/>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5" name="文本框 44">
              <a:extLst>
                <a:ext uri="{FF2B5EF4-FFF2-40B4-BE49-F238E27FC236}">
                  <a16:creationId xmlns="" xmlns:a16="http://schemas.microsoft.com/office/drawing/2014/main" id="{1C5F2893-FB0B-43EE-9AB0-3445B957D279}"/>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表格表头</a:t>
              </a:r>
            </a:p>
          </p:txBody>
        </p:sp>
        <p:sp>
          <p:nvSpPr>
            <p:cNvPr id="46" name="文本框 45">
              <a:extLst>
                <a:ext uri="{FF2B5EF4-FFF2-40B4-BE49-F238E27FC236}">
                  <a16:creationId xmlns="" xmlns:a16="http://schemas.microsoft.com/office/drawing/2014/main" id="{B496045F-0BD7-4B1C-BAF1-EA1E11F4A893}"/>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文字边框</a:t>
              </a:r>
            </a:p>
          </p:txBody>
        </p:sp>
        <p:sp>
          <p:nvSpPr>
            <p:cNvPr id="47" name="文本框 46">
              <a:extLst>
                <a:ext uri="{FF2B5EF4-FFF2-40B4-BE49-F238E27FC236}">
                  <a16:creationId xmlns="" xmlns:a16="http://schemas.microsoft.com/office/drawing/2014/main" id="{FE75530C-05AE-416C-A421-E91F995888A4}"/>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导航灰底</a:t>
              </a:r>
            </a:p>
          </p:txBody>
        </p:sp>
        <p:sp>
          <p:nvSpPr>
            <p:cNvPr id="48" name="文本框 47">
              <a:extLst>
                <a:ext uri="{FF2B5EF4-FFF2-40B4-BE49-F238E27FC236}">
                  <a16:creationId xmlns="" xmlns:a16="http://schemas.microsoft.com/office/drawing/2014/main" id="{20459E2D-AA6D-4C08-853E-7A4868CBFA6E}"/>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红</a:t>
              </a:r>
            </a:p>
          </p:txBody>
        </p:sp>
        <p:sp>
          <p:nvSpPr>
            <p:cNvPr id="49" name="文本框 48">
              <a:extLst>
                <a:ext uri="{FF2B5EF4-FFF2-40B4-BE49-F238E27FC236}">
                  <a16:creationId xmlns="" xmlns:a16="http://schemas.microsoft.com/office/drawing/2014/main" id="{21E0D4D3-3D37-4231-B209-ED67A57A1F69}"/>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文字底色</a:t>
              </a:r>
            </a:p>
          </p:txBody>
        </p:sp>
        <p:sp>
          <p:nvSpPr>
            <p:cNvPr id="50" name="矩形 49">
              <a:extLst>
                <a:ext uri="{FF2B5EF4-FFF2-40B4-BE49-F238E27FC236}">
                  <a16:creationId xmlns="" xmlns:a16="http://schemas.microsoft.com/office/drawing/2014/main" id="{D4EDCA5D-087A-4595-91D1-8842D7C89C7B}"/>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1" name="矩形 50">
              <a:extLst>
                <a:ext uri="{FF2B5EF4-FFF2-40B4-BE49-F238E27FC236}">
                  <a16:creationId xmlns="" xmlns:a16="http://schemas.microsoft.com/office/drawing/2014/main" id="{C9F72971-793E-4D9C-8B6F-312F3C15251B}"/>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2" name="文本框 51">
              <a:extLst>
                <a:ext uri="{FF2B5EF4-FFF2-40B4-BE49-F238E27FC236}">
                  <a16:creationId xmlns="" xmlns:a16="http://schemas.microsoft.com/office/drawing/2014/main" id="{F429924E-A276-4DFF-915B-B585751A3F8E}"/>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备用</a:t>
              </a:r>
            </a:p>
          </p:txBody>
        </p:sp>
        <p:sp>
          <p:nvSpPr>
            <p:cNvPr id="53" name="矩形 52">
              <a:extLst>
                <a:ext uri="{FF2B5EF4-FFF2-40B4-BE49-F238E27FC236}">
                  <a16:creationId xmlns="" xmlns:a16="http://schemas.microsoft.com/office/drawing/2014/main" id="{8CFA1AEC-A9E5-4DF5-89D5-001EDAE530FB}"/>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54" name="文本框 53">
              <a:extLst>
                <a:ext uri="{FF2B5EF4-FFF2-40B4-BE49-F238E27FC236}">
                  <a16:creationId xmlns="" xmlns:a16="http://schemas.microsoft.com/office/drawing/2014/main" id="{A67AA1ED-8362-4B30-965A-4A2AA60876DC}"/>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绿</a:t>
              </a:r>
            </a:p>
          </p:txBody>
        </p:sp>
      </p:grpSp>
    </p:spTree>
    <p:extLst>
      <p:ext uri="{BB962C8B-B14F-4D97-AF65-F5344CB8AC3E}">
        <p14:creationId xmlns:p14="http://schemas.microsoft.com/office/powerpoint/2010/main" val="969449641"/>
      </p:ext>
    </p:extLst>
  </p:cSld>
  <p:clrMap bg1="lt1" tx1="dk1" bg2="lt2" tx2="dk2" accent1="accent1" accent2="accent2" accent3="accent3" accent4="accent4" accent5="accent5" accent6="accent6" hlink="hlink" folHlink="folHlink"/>
  <p:sldLayoutIdLst>
    <p:sldLayoutId id="2147483859" r:id="rId1"/>
    <p:sldLayoutId id="2147483860" r:id="rId2"/>
    <p:sldLayoutId id="2147483862" r:id="rId3"/>
    <p:sldLayoutId id="2147483864" r:id="rId4"/>
    <p:sldLayoutId id="2147483863" r:id="rId5"/>
    <p:sldLayoutId id="2147483865" r:id="rId6"/>
    <p:sldLayoutId id="2147483866" r:id="rId7"/>
    <p:sldLayoutId id="2147483867" r:id="rId8"/>
    <p:sldLayoutId id="2147483868" r:id="rId9"/>
    <p:sldLayoutId id="2147483870" r:id="rId10"/>
    <p:sldLayoutId id="2147483871" r:id="rId11"/>
    <p:sldLayoutId id="2147483872" r:id="rId12"/>
    <p:sldLayoutId id="2147483873" r:id="rId13"/>
    <p:sldLayoutId id="2147483874" r:id="rId14"/>
    <p:sldLayoutId id="2147483875" r:id="rId15"/>
  </p:sldLayoutIdLst>
  <p:txStyles>
    <p:titleStyle>
      <a:lvl1pPr algn="l" defTabSz="914034" rtl="0" eaLnBrk="1" latinLnBrk="0" hangingPunct="1">
        <a:lnSpc>
          <a:spcPct val="90000"/>
        </a:lnSpc>
        <a:spcBef>
          <a:spcPct val="0"/>
        </a:spcBef>
        <a:buNone/>
        <a:defRPr sz="3499" kern="1200">
          <a:solidFill>
            <a:schemeClr val="tx1"/>
          </a:solidFill>
          <a:latin typeface="+mj-lt"/>
          <a:ea typeface="+mj-ea"/>
          <a:cs typeface="+mj-cs"/>
        </a:defRPr>
      </a:lvl1pPr>
    </p:titleStyle>
    <p:body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2" pos="281">
          <p15:clr>
            <a:srgbClr val="F26B43"/>
          </p15:clr>
        </p15:guide>
        <p15:guide id="4" pos="7399">
          <p15:clr>
            <a:srgbClr val="F26B43"/>
          </p15:clr>
        </p15:guide>
        <p15:guide id="5" orient="horz" pos="2341">
          <p15:clr>
            <a:srgbClr val="F26B43"/>
          </p15:clr>
        </p15:guide>
        <p15:guide id="6" orient="horz" pos="4020">
          <p15:clr>
            <a:srgbClr val="F26B43"/>
          </p15:clr>
        </p15:guide>
        <p15:guide id="7" orient="horz" pos="777">
          <p15:clr>
            <a:srgbClr val="F26B43"/>
          </p15:clr>
        </p15:guide>
        <p15:guide id="8"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5.xml"/><Relationship Id="rId5" Type="http://schemas.openxmlformats.org/officeDocument/2006/relationships/image" Target="../media/image5.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image" Target="../media/image10.png"/><Relationship Id="rId5" Type="http://schemas.openxmlformats.org/officeDocument/2006/relationships/image" Target="../media/image8.png"/><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image" Target="../media/image10.png"/><Relationship Id="rId5" Type="http://schemas.openxmlformats.org/officeDocument/2006/relationships/image" Target="../media/image8.png"/><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image" Target="../media/image10.png"/><Relationship Id="rId5" Type="http://schemas.openxmlformats.org/officeDocument/2006/relationships/image" Target="../media/image8.png"/><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5.xml"/><Relationship Id="rId5" Type="http://schemas.openxmlformats.org/officeDocument/2006/relationships/image" Target="../media/image8.png"/><Relationship Id="rId4" Type="http://schemas.openxmlformats.org/officeDocument/2006/relationships/image" Target="../media/image6.png"/></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6.xml"/><Relationship Id="rId5" Type="http://schemas.openxmlformats.org/officeDocument/2006/relationships/image" Target="../media/image8.png"/><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6.xml"/><Relationship Id="rId5" Type="http://schemas.openxmlformats.org/officeDocument/2006/relationships/image" Target="../media/image8.png"/><Relationship Id="rId4" Type="http://schemas.openxmlformats.org/officeDocument/2006/relationships/image" Target="../media/image6.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4.png"/><Relationship Id="rId2" Type="http://schemas.openxmlformats.org/officeDocument/2006/relationships/notesSlide" Target="../notesSlides/notesSlide30.xml"/><Relationship Id="rId1" Type="http://schemas.openxmlformats.org/officeDocument/2006/relationships/slideLayout" Target="../slideLayouts/slideLayout5.xml"/><Relationship Id="rId6" Type="http://schemas.openxmlformats.org/officeDocument/2006/relationships/image" Target="../media/image8.png"/><Relationship Id="rId5" Type="http://schemas.openxmlformats.org/officeDocument/2006/relationships/image" Target="../media/image13.png"/><Relationship Id="rId4" Type="http://schemas.openxmlformats.org/officeDocument/2006/relationships/image" Target="../media/image12.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xm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xml"/><Relationship Id="rId1" Type="http://schemas.openxmlformats.org/officeDocument/2006/relationships/slideLayout" Target="../slideLayouts/slideLayout6.xml"/><Relationship Id="rId5" Type="http://schemas.openxmlformats.org/officeDocument/2006/relationships/image" Target="../media/image5.png"/><Relationship Id="rId4" Type="http://schemas.openxmlformats.org/officeDocument/2006/relationships/image" Target="../media/image14.png"/></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xml"/><Relationship Id="rId1" Type="http://schemas.openxmlformats.org/officeDocument/2006/relationships/slideLayout" Target="../slideLayouts/slideLayout6.xml"/><Relationship Id="rId5" Type="http://schemas.openxmlformats.org/officeDocument/2006/relationships/image" Target="../media/image5.png"/><Relationship Id="rId4" Type="http://schemas.openxmlformats.org/officeDocument/2006/relationships/image" Target="../media/image14.png"/></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xml"/><Relationship Id="rId1" Type="http://schemas.openxmlformats.org/officeDocument/2006/relationships/slideLayout" Target="../slideLayouts/slideLayout6.xml"/><Relationship Id="rId5" Type="http://schemas.openxmlformats.org/officeDocument/2006/relationships/image" Target="../media/image5.png"/><Relationship Id="rId4" Type="http://schemas.openxmlformats.org/officeDocument/2006/relationships/image" Target="../media/image14.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5.xml"/><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文本占位符 1"/>
          <p:cNvSpPr>
            <a:spLocks noGrp="1"/>
          </p:cNvSpPr>
          <p:nvPr>
            <p:ph type="body" sz="quarter" idx="17"/>
          </p:nvPr>
        </p:nvSpPr>
        <p:spPr/>
        <p:txBody>
          <a:bodyPr/>
          <a:lstStyle/>
          <a:p>
            <a:endParaRPr lang="zh-CN" altLang="en-US"/>
          </a:p>
        </p:txBody>
      </p:sp>
      <p:sp>
        <p:nvSpPr>
          <p:cNvPr id="3" name="文本占位符 2"/>
          <p:cNvSpPr>
            <a:spLocks noGrp="1"/>
          </p:cNvSpPr>
          <p:nvPr>
            <p:ph type="body" sz="quarter" idx="18"/>
          </p:nvPr>
        </p:nvSpPr>
        <p:spPr/>
        <p:txBody>
          <a:bodyPr/>
          <a:lstStyle/>
          <a:p>
            <a:endParaRPr lang="zh-CN" altLang="en-US"/>
          </a:p>
        </p:txBody>
      </p:sp>
      <p:sp>
        <p:nvSpPr>
          <p:cNvPr id="4" name="文本占位符 3"/>
          <p:cNvSpPr>
            <a:spLocks noGrp="1"/>
          </p:cNvSpPr>
          <p:nvPr>
            <p:ph type="body" sz="quarter" idx="13"/>
          </p:nvPr>
        </p:nvSpPr>
        <p:spPr/>
        <p:txBody>
          <a:bodyPr/>
          <a:lstStyle/>
          <a:p>
            <a:r>
              <a:rPr lang="en-US" altLang="zh-CN" dirty="0"/>
              <a:t>Shi </a:t>
            </a:r>
            <a:r>
              <a:rPr lang="en-US" altLang="zh-CN" dirty="0" err="1" smtClean="0"/>
              <a:t>Miaomiao</a:t>
            </a:r>
            <a:r>
              <a:rPr lang="en-US" altLang="zh-CN" dirty="0" smtClean="0"/>
              <a:t>/swx791350</a:t>
            </a:r>
            <a:endParaRPr lang="en-US" altLang="zh-CN" dirty="0"/>
          </a:p>
        </p:txBody>
      </p:sp>
      <p:sp>
        <p:nvSpPr>
          <p:cNvPr id="5" name="文本占位符 4"/>
          <p:cNvSpPr>
            <a:spLocks noGrp="1"/>
          </p:cNvSpPr>
          <p:nvPr>
            <p:ph type="body" sz="quarter" idx="14"/>
          </p:nvPr>
        </p:nvSpPr>
        <p:spPr/>
        <p:txBody>
          <a:bodyPr/>
          <a:lstStyle/>
          <a:p>
            <a:r>
              <a:rPr lang="en-US" altLang="zh-CN" dirty="0" smtClean="0"/>
              <a:t>2020.5.25</a:t>
            </a:r>
            <a:endParaRPr lang="zh-CN" altLang="en-US" dirty="0"/>
          </a:p>
        </p:txBody>
      </p:sp>
      <p:sp>
        <p:nvSpPr>
          <p:cNvPr id="6" name="文本占位符 5"/>
          <p:cNvSpPr>
            <a:spLocks noGrp="1"/>
          </p:cNvSpPr>
          <p:nvPr>
            <p:ph type="body" sz="quarter" idx="15"/>
          </p:nvPr>
        </p:nvSpPr>
        <p:spPr/>
        <p:txBody>
          <a:bodyPr/>
          <a:lstStyle/>
          <a:p>
            <a:endParaRPr lang="zh-CN" altLang="en-US"/>
          </a:p>
        </p:txBody>
      </p:sp>
      <p:sp>
        <p:nvSpPr>
          <p:cNvPr id="7" name="文本占位符 6"/>
          <p:cNvSpPr>
            <a:spLocks noGrp="1"/>
          </p:cNvSpPr>
          <p:nvPr>
            <p:ph type="body" sz="quarter" idx="16"/>
          </p:nvPr>
        </p:nvSpPr>
        <p:spPr/>
        <p:txBody>
          <a:bodyPr/>
          <a:lstStyle/>
          <a:p>
            <a:r>
              <a:rPr lang="en-US" altLang="zh-CN" dirty="0" smtClean="0"/>
              <a:t>New</a:t>
            </a:r>
            <a:endParaRPr lang="zh-CN" altLang="en-US" dirty="0"/>
          </a:p>
        </p:txBody>
      </p:sp>
      <p:sp>
        <p:nvSpPr>
          <p:cNvPr id="8" name="文本占位符 7"/>
          <p:cNvSpPr>
            <a:spLocks noGrp="1"/>
          </p:cNvSpPr>
          <p:nvPr>
            <p:ph type="body" sz="quarter" idx="21"/>
          </p:nvPr>
        </p:nvSpPr>
        <p:spPr/>
        <p:txBody>
          <a:bodyPr/>
          <a:lstStyle/>
          <a:p>
            <a:endParaRPr lang="zh-CN" altLang="en-US"/>
          </a:p>
        </p:txBody>
      </p:sp>
      <p:sp>
        <p:nvSpPr>
          <p:cNvPr id="9" name="文本占位符 8"/>
          <p:cNvSpPr>
            <a:spLocks noGrp="1"/>
          </p:cNvSpPr>
          <p:nvPr>
            <p:ph type="body" sz="quarter" idx="22"/>
          </p:nvPr>
        </p:nvSpPr>
        <p:spPr/>
        <p:txBody>
          <a:bodyPr/>
          <a:lstStyle/>
          <a:p>
            <a:endParaRPr lang="zh-CN" altLang="en-US"/>
          </a:p>
        </p:txBody>
      </p:sp>
      <p:sp>
        <p:nvSpPr>
          <p:cNvPr id="10" name="文本占位符 9"/>
          <p:cNvSpPr>
            <a:spLocks noGrp="1"/>
          </p:cNvSpPr>
          <p:nvPr>
            <p:ph type="body" sz="quarter" idx="23"/>
          </p:nvPr>
        </p:nvSpPr>
        <p:spPr/>
        <p:txBody>
          <a:bodyPr/>
          <a:lstStyle/>
          <a:p>
            <a:endParaRPr lang="zh-CN" altLang="en-US"/>
          </a:p>
        </p:txBody>
      </p:sp>
      <p:sp>
        <p:nvSpPr>
          <p:cNvPr id="11" name="文本占位符 10"/>
          <p:cNvSpPr>
            <a:spLocks noGrp="1"/>
          </p:cNvSpPr>
          <p:nvPr>
            <p:ph type="body" sz="quarter" idx="24"/>
          </p:nvPr>
        </p:nvSpPr>
        <p:spPr/>
        <p:txBody>
          <a:bodyPr/>
          <a:lstStyle/>
          <a:p>
            <a:endParaRPr lang="zh-CN" altLang="en-US"/>
          </a:p>
        </p:txBody>
      </p:sp>
      <p:sp>
        <p:nvSpPr>
          <p:cNvPr id="12" name="文本占位符 11"/>
          <p:cNvSpPr>
            <a:spLocks noGrp="1"/>
          </p:cNvSpPr>
          <p:nvPr>
            <p:ph type="body" sz="quarter" idx="25"/>
          </p:nvPr>
        </p:nvSpPr>
        <p:spPr/>
        <p:txBody>
          <a:bodyPr/>
          <a:lstStyle/>
          <a:p>
            <a:endParaRPr lang="zh-CN" altLang="en-US"/>
          </a:p>
        </p:txBody>
      </p:sp>
      <p:sp>
        <p:nvSpPr>
          <p:cNvPr id="13" name="文本占位符 12"/>
          <p:cNvSpPr>
            <a:spLocks noGrp="1"/>
          </p:cNvSpPr>
          <p:nvPr>
            <p:ph type="body" sz="quarter" idx="26"/>
          </p:nvPr>
        </p:nvSpPr>
        <p:spPr/>
        <p:txBody>
          <a:bodyPr/>
          <a:lstStyle/>
          <a:p>
            <a:endParaRPr lang="zh-CN" altLang="en-US"/>
          </a:p>
        </p:txBody>
      </p:sp>
      <p:sp>
        <p:nvSpPr>
          <p:cNvPr id="14" name="文本占位符 13"/>
          <p:cNvSpPr>
            <a:spLocks noGrp="1"/>
          </p:cNvSpPr>
          <p:nvPr>
            <p:ph type="body" sz="quarter" idx="27"/>
          </p:nvPr>
        </p:nvSpPr>
        <p:spPr/>
        <p:txBody>
          <a:bodyPr/>
          <a:lstStyle/>
          <a:p>
            <a:endParaRPr lang="zh-CN" altLang="en-US"/>
          </a:p>
        </p:txBody>
      </p:sp>
      <p:sp>
        <p:nvSpPr>
          <p:cNvPr id="15" name="文本占位符 14"/>
          <p:cNvSpPr>
            <a:spLocks noGrp="1"/>
          </p:cNvSpPr>
          <p:nvPr>
            <p:ph type="body" sz="quarter" idx="28"/>
          </p:nvPr>
        </p:nvSpPr>
        <p:spPr/>
        <p:txBody>
          <a:bodyPr/>
          <a:lstStyle/>
          <a:p>
            <a:endParaRPr lang="zh-CN" altLang="en-US"/>
          </a:p>
        </p:txBody>
      </p:sp>
      <p:sp>
        <p:nvSpPr>
          <p:cNvPr id="16" name="文本占位符 15"/>
          <p:cNvSpPr>
            <a:spLocks noGrp="1"/>
          </p:cNvSpPr>
          <p:nvPr>
            <p:ph type="body" sz="quarter" idx="29"/>
          </p:nvPr>
        </p:nvSpPr>
        <p:spPr/>
        <p:txBody>
          <a:bodyPr/>
          <a:lstStyle/>
          <a:p>
            <a:endParaRPr lang="zh-CN" altLang="en-US"/>
          </a:p>
        </p:txBody>
      </p:sp>
      <p:sp>
        <p:nvSpPr>
          <p:cNvPr id="17" name="文本占位符 16"/>
          <p:cNvSpPr>
            <a:spLocks noGrp="1"/>
          </p:cNvSpPr>
          <p:nvPr>
            <p:ph type="body" sz="quarter" idx="30"/>
          </p:nvPr>
        </p:nvSpPr>
        <p:spPr/>
        <p:txBody>
          <a:bodyPr/>
          <a:lstStyle/>
          <a:p>
            <a:endParaRPr lang="zh-CN" altLang="en-US"/>
          </a:p>
        </p:txBody>
      </p:sp>
      <p:sp>
        <p:nvSpPr>
          <p:cNvPr id="18" name="文本占位符 17"/>
          <p:cNvSpPr>
            <a:spLocks noGrp="1"/>
          </p:cNvSpPr>
          <p:nvPr>
            <p:ph type="body" sz="quarter" idx="31"/>
          </p:nvPr>
        </p:nvSpPr>
        <p:spPr/>
        <p:txBody>
          <a:bodyPr/>
          <a:lstStyle/>
          <a:p>
            <a:endParaRPr lang="zh-CN" altLang="en-US"/>
          </a:p>
        </p:txBody>
      </p:sp>
      <p:sp>
        <p:nvSpPr>
          <p:cNvPr id="19" name="文本占位符 18"/>
          <p:cNvSpPr>
            <a:spLocks noGrp="1"/>
          </p:cNvSpPr>
          <p:nvPr>
            <p:ph type="body" sz="quarter" idx="32"/>
          </p:nvPr>
        </p:nvSpPr>
        <p:spPr/>
        <p:txBody>
          <a:bodyPr/>
          <a:lstStyle/>
          <a:p>
            <a:endParaRPr lang="zh-CN" altLang="en-US"/>
          </a:p>
        </p:txBody>
      </p:sp>
      <p:sp>
        <p:nvSpPr>
          <p:cNvPr id="20" name="文本占位符 19"/>
          <p:cNvSpPr>
            <a:spLocks noGrp="1"/>
          </p:cNvSpPr>
          <p:nvPr>
            <p:ph type="body" sz="quarter" idx="33"/>
          </p:nvPr>
        </p:nvSpPr>
        <p:spPr/>
        <p:txBody>
          <a:bodyPr/>
          <a:lstStyle/>
          <a:p>
            <a:endParaRPr lang="zh-CN" altLang="en-US"/>
          </a:p>
        </p:txBody>
      </p:sp>
      <p:sp>
        <p:nvSpPr>
          <p:cNvPr id="21" name="文本占位符 20"/>
          <p:cNvSpPr>
            <a:spLocks noGrp="1"/>
          </p:cNvSpPr>
          <p:nvPr>
            <p:ph type="body" sz="quarter" idx="34"/>
          </p:nvPr>
        </p:nvSpPr>
        <p:spPr/>
        <p:txBody>
          <a:bodyPr/>
          <a:lstStyle/>
          <a:p>
            <a:endParaRPr lang="zh-CN" altLang="en-US"/>
          </a:p>
        </p:txBody>
      </p:sp>
      <p:sp>
        <p:nvSpPr>
          <p:cNvPr id="22" name="文本占位符 21"/>
          <p:cNvSpPr>
            <a:spLocks noGrp="1"/>
          </p:cNvSpPr>
          <p:nvPr>
            <p:ph type="body" sz="quarter" idx="35"/>
          </p:nvPr>
        </p:nvSpPr>
        <p:spPr/>
        <p:txBody>
          <a:bodyPr/>
          <a:lstStyle/>
          <a:p>
            <a:endParaRPr lang="zh-CN" altLang="en-US"/>
          </a:p>
        </p:txBody>
      </p:sp>
      <p:sp>
        <p:nvSpPr>
          <p:cNvPr id="23" name="文本占位符 22"/>
          <p:cNvSpPr>
            <a:spLocks noGrp="1"/>
          </p:cNvSpPr>
          <p:nvPr>
            <p:ph type="body" sz="quarter" idx="36"/>
          </p:nvPr>
        </p:nvSpPr>
        <p:spPr/>
        <p:txBody>
          <a:bodyPr/>
          <a:lstStyle/>
          <a:p>
            <a:endParaRPr lang="zh-CN" altLang="en-US"/>
          </a:p>
        </p:txBody>
      </p:sp>
      <p:sp>
        <p:nvSpPr>
          <p:cNvPr id="24" name="文本占位符 23"/>
          <p:cNvSpPr>
            <a:spLocks noGrp="1"/>
          </p:cNvSpPr>
          <p:nvPr>
            <p:ph type="body" sz="quarter" idx="37"/>
          </p:nvPr>
        </p:nvSpPr>
        <p:spPr/>
        <p:txBody>
          <a:bodyPr/>
          <a:lstStyle/>
          <a:p>
            <a:endParaRPr lang="zh-CN" altLang="en-US"/>
          </a:p>
        </p:txBody>
      </p:sp>
      <p:sp>
        <p:nvSpPr>
          <p:cNvPr id="25" name="文本占位符 24"/>
          <p:cNvSpPr>
            <a:spLocks noGrp="1"/>
          </p:cNvSpPr>
          <p:nvPr>
            <p:ph type="body" sz="quarter" idx="38"/>
          </p:nvPr>
        </p:nvSpPr>
        <p:spPr/>
        <p:txBody>
          <a:bodyPr/>
          <a:lstStyle/>
          <a:p>
            <a:endParaRPr lang="zh-CN" altLang="en-US"/>
          </a:p>
        </p:txBody>
      </p:sp>
      <p:sp>
        <p:nvSpPr>
          <p:cNvPr id="26" name="文本占位符 25"/>
          <p:cNvSpPr>
            <a:spLocks noGrp="1"/>
          </p:cNvSpPr>
          <p:nvPr>
            <p:ph type="body" sz="quarter" idx="39"/>
          </p:nvPr>
        </p:nvSpPr>
        <p:spPr/>
        <p:txBody>
          <a:bodyPr/>
          <a:lstStyle/>
          <a:p>
            <a:endParaRPr lang="zh-CN" altLang="en-US"/>
          </a:p>
        </p:txBody>
      </p:sp>
      <p:sp>
        <p:nvSpPr>
          <p:cNvPr id="27" name="文本占位符 26"/>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97002060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Huawei Sans" panose="020C0503030203020204" pitchFamily="34" charset="0"/>
              </a:rPr>
              <a:t>Differences Between PBR and Route-Policy</a:t>
            </a:r>
            <a:endParaRPr lang="zh-CN" altLang="en-US" dirty="0"/>
          </a:p>
        </p:txBody>
      </p:sp>
      <p:graphicFrame>
        <p:nvGraphicFramePr>
          <p:cNvPr id="3" name="表格 2"/>
          <p:cNvGraphicFramePr>
            <a:graphicFrameLocks noGrp="1"/>
          </p:cNvGraphicFramePr>
          <p:nvPr>
            <p:extLst>
              <p:ext uri="{D42A27DB-BD31-4B8C-83A1-F6EECF244321}">
                <p14:modId xmlns:p14="http://schemas.microsoft.com/office/powerpoint/2010/main" val="862002850"/>
              </p:ext>
            </p:extLst>
          </p:nvPr>
        </p:nvGraphicFramePr>
        <p:xfrm>
          <a:off x="1163410" y="1900918"/>
          <a:ext cx="9864060" cy="2523181"/>
        </p:xfrm>
        <a:graphic>
          <a:graphicData uri="http://schemas.openxmlformats.org/drawingml/2006/table">
            <a:tbl>
              <a:tblPr/>
              <a:tblGrid>
                <a:gridCol w="2008815"/>
                <a:gridCol w="1661097"/>
                <a:gridCol w="6194148"/>
              </a:tblGrid>
              <a:tr h="705091">
                <a:tc>
                  <a:txBody>
                    <a:bodyPr/>
                    <a:lstStyle/>
                    <a:p>
                      <a:pPr algn="ctr" fontAlgn="ctr">
                        <a:lnSpc>
                          <a:spcPct val="100000"/>
                        </a:lnSpc>
                      </a:pPr>
                      <a:r>
                        <a:rPr sz="18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Item</a:t>
                      </a:r>
                      <a:endParaRPr lang="zh-CN" altLang="en-US" sz="18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solidFill>
                      <a:srgbClr val="00B0F0"/>
                    </a:solidFill>
                  </a:tcPr>
                </a:tc>
                <a:tc>
                  <a:txBody>
                    <a:bodyPr/>
                    <a:lstStyle/>
                    <a:p>
                      <a:pPr algn="ctr" fontAlgn="ctr">
                        <a:lnSpc>
                          <a:spcPct val="100000"/>
                        </a:lnSpc>
                      </a:pPr>
                      <a:r>
                        <a:rPr sz="18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Operation Object</a:t>
                      </a:r>
                      <a:endParaRPr lang="zh-CN" altLang="en-US" sz="18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solidFill>
                      <a:srgbClr val="00B0F0"/>
                    </a:solidFill>
                  </a:tcPr>
                </a:tc>
                <a:tc>
                  <a:txBody>
                    <a:bodyPr/>
                    <a:lstStyle/>
                    <a:p>
                      <a:pPr algn="ctr" fontAlgn="ctr">
                        <a:lnSpc>
                          <a:spcPct val="100000"/>
                        </a:lnSpc>
                      </a:pPr>
                      <a:r>
                        <a:rPr sz="18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Description</a:t>
                      </a:r>
                      <a:endParaRPr lang="zh-CN" altLang="en-US" sz="18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solidFill>
                      <a:srgbClr val="00B0F0"/>
                    </a:solidFill>
                  </a:tcPr>
                </a:tc>
              </a:tr>
              <a:tr h="909045">
                <a:tc>
                  <a:txBody>
                    <a:bodyPr/>
                    <a:lstStyle>
                      <a:lvl1pPr marL="0" algn="l" defTabSz="914400" rtl="0" eaLnBrk="1" latinLnBrk="0" hangingPunct="1">
                        <a:defRPr sz="1800" kern="1200">
                          <a:solidFill>
                            <a:schemeClr val="tx1"/>
                          </a:solidFill>
                          <a:latin typeface="Arial"/>
                          <a:ea typeface="宋体"/>
                        </a:defRPr>
                      </a:lvl1pPr>
                      <a:lvl2pPr marL="457200" algn="l" defTabSz="914400" rtl="0" eaLnBrk="1" latinLnBrk="0" hangingPunct="1">
                        <a:defRPr sz="1800" kern="1200">
                          <a:solidFill>
                            <a:schemeClr val="tx1"/>
                          </a:solidFill>
                          <a:latin typeface="Arial"/>
                          <a:ea typeface="宋体"/>
                        </a:defRPr>
                      </a:lvl2pPr>
                      <a:lvl3pPr marL="914400" algn="l" defTabSz="914400" rtl="0" eaLnBrk="1" latinLnBrk="0" hangingPunct="1">
                        <a:defRPr sz="1800" kern="1200">
                          <a:solidFill>
                            <a:schemeClr val="tx1"/>
                          </a:solidFill>
                          <a:latin typeface="Arial"/>
                          <a:ea typeface="宋体"/>
                        </a:defRPr>
                      </a:lvl3pPr>
                      <a:lvl4pPr marL="1371600" algn="l" defTabSz="914400" rtl="0" eaLnBrk="1" latinLnBrk="0" hangingPunct="1">
                        <a:defRPr sz="1800" kern="1200">
                          <a:solidFill>
                            <a:schemeClr val="tx1"/>
                          </a:solidFill>
                          <a:latin typeface="Arial"/>
                          <a:ea typeface="宋体"/>
                        </a:defRPr>
                      </a:lvl4pPr>
                      <a:lvl5pPr marL="1828800" algn="l" defTabSz="914400" rtl="0" eaLnBrk="1" latinLnBrk="0" hangingPunct="1">
                        <a:defRPr sz="1800" kern="1200">
                          <a:solidFill>
                            <a:schemeClr val="tx1"/>
                          </a:solidFill>
                          <a:latin typeface="Arial"/>
                          <a:ea typeface="宋体"/>
                        </a:defRPr>
                      </a:lvl5pPr>
                      <a:lvl6pPr marL="2286000" algn="l" defTabSz="914400" rtl="0" eaLnBrk="1" latinLnBrk="0" hangingPunct="1">
                        <a:defRPr sz="1800" kern="1200">
                          <a:solidFill>
                            <a:schemeClr val="tx1"/>
                          </a:solidFill>
                          <a:latin typeface="Arial"/>
                          <a:ea typeface="宋体"/>
                        </a:defRPr>
                      </a:lvl6pPr>
                      <a:lvl7pPr marL="2743200" algn="l" defTabSz="914400" rtl="0" eaLnBrk="1" latinLnBrk="0" hangingPunct="1">
                        <a:defRPr sz="1800" kern="1200">
                          <a:solidFill>
                            <a:schemeClr val="tx1"/>
                          </a:solidFill>
                          <a:latin typeface="Arial"/>
                          <a:ea typeface="宋体"/>
                        </a:defRPr>
                      </a:lvl7pPr>
                      <a:lvl8pPr marL="3200400" algn="l" defTabSz="914400" rtl="0" eaLnBrk="1" latinLnBrk="0" hangingPunct="1">
                        <a:defRPr sz="1800" kern="1200">
                          <a:solidFill>
                            <a:schemeClr val="tx1"/>
                          </a:solidFill>
                          <a:latin typeface="Arial"/>
                          <a:ea typeface="宋体"/>
                        </a:defRPr>
                      </a:lvl8pPr>
                      <a:lvl9pPr marL="3657600" algn="l" defTabSz="914400" rtl="0" eaLnBrk="1" latinLnBrk="0" hangingPunct="1">
                        <a:defRPr sz="1800" kern="1200">
                          <a:solidFill>
                            <a:schemeClr val="tx1"/>
                          </a:solidFill>
                          <a:latin typeface="Arial"/>
                          <a:ea typeface="宋体"/>
                        </a:defRPr>
                      </a:lvl9pPr>
                    </a:lstStyle>
                    <a:p>
                      <a:pPr marL="0" marR="0" lvl="0" indent="0" algn="ctr" defTabSz="914400" rtl="0" eaLnBrk="1" fontAlgn="ctr" latinLnBrk="0" hangingPunct="1">
                        <a:lnSpc>
                          <a:spcPct val="100000"/>
                        </a:lnSpc>
                        <a:spcBef>
                          <a:spcPts val="0"/>
                        </a:spcBef>
                        <a:spcAft>
                          <a:spcPts val="0"/>
                        </a:spcAft>
                        <a:buClr>
                          <a:srgbClr val="990000"/>
                        </a:buClr>
                        <a:buSzPct val="85000"/>
                        <a:buFont typeface="Wingdings" pitchFamily="2" charset="2"/>
                        <a:buNone/>
                        <a:tabLst/>
                      </a:pPr>
                      <a:r>
                        <a:rPr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Route-</a:t>
                      </a: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a:t>
                      </a:r>
                      <a:r>
                        <a:rPr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olicy</a:t>
                      </a:r>
                      <a:endParaRPr kumimoji="0" lang="en-US" altLang="zh-CN" sz="16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p>
                      <a:pPr marL="0" marR="0" lvl="0" indent="0" algn="ctr" defTabSz="914400" rtl="0" eaLnBrk="1" fontAlgn="ctr" latinLnBrk="0" hangingPunct="1">
                        <a:lnSpc>
                          <a:spcPct val="100000"/>
                        </a:lnSpc>
                        <a:spcBef>
                          <a:spcPts val="0"/>
                        </a:spcBef>
                        <a:spcAft>
                          <a:spcPts val="0"/>
                        </a:spcAft>
                        <a:buClr>
                          <a:srgbClr val="990000"/>
                        </a:buClr>
                        <a:buSzPct val="85000"/>
                        <a:buFont typeface="Wingdings" pitchFamily="2" charset="2"/>
                        <a:buNone/>
                        <a:tabLst/>
                      </a:pPr>
                      <a:r>
                        <a:rPr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p>
                  </a:txBody>
                  <a:tcPr anchor="ctr" horzOverflow="overflow">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algn="ctr" fontAlgn="ctr">
                        <a:lnSpc>
                          <a:spcPct val="100000"/>
                        </a:lnSpc>
                      </a:pPr>
                      <a:r>
                        <a:rPr sz="1600" dirty="0">
                          <a:latin typeface="Huawei Sans" panose="020C0503030203020204" pitchFamily="34" charset="0"/>
                          <a:ea typeface="方正兰亭黑简体" panose="02000000000000000000" pitchFamily="2" charset="-122"/>
                          <a:sym typeface="Huawei Sans" panose="020C0503030203020204" pitchFamily="34" charset="0"/>
                        </a:rPr>
                        <a:t>Routing information</a:t>
                      </a:r>
                    </a:p>
                  </a:txBody>
                  <a:tcPr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algn="l" fontAlgn="ctr">
                        <a:lnSpc>
                          <a:spcPct val="100000"/>
                        </a:lnSpc>
                      </a:pPr>
                      <a:r>
                        <a:rPr sz="1600" dirty="0">
                          <a:latin typeface="Huawei Sans" panose="020C0503030203020204" pitchFamily="34" charset="0"/>
                          <a:ea typeface="方正兰亭黑简体" panose="02000000000000000000" pitchFamily="2" charset="-122"/>
                          <a:sym typeface="Huawei Sans" panose="020C0503030203020204" pitchFamily="34" charset="0"/>
                        </a:rPr>
                        <a:t>A route-policy is a set of methods used to filter routing information and set route attributes. A route-policy sets or controls routes to affect the forwarding paths of data packets.</a:t>
                      </a:r>
                    </a:p>
                  </a:txBody>
                  <a:tcPr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r>
              <a:tr h="909045">
                <a:tc>
                  <a:txBody>
                    <a:bodyPr/>
                    <a:lstStyle>
                      <a:lvl1pPr marL="0" algn="l" defTabSz="914400" rtl="0" eaLnBrk="1" latinLnBrk="0" hangingPunct="1">
                        <a:defRPr sz="1800" kern="1200">
                          <a:solidFill>
                            <a:schemeClr val="tx1"/>
                          </a:solidFill>
                          <a:latin typeface="Arial"/>
                          <a:ea typeface="宋体"/>
                        </a:defRPr>
                      </a:lvl1pPr>
                      <a:lvl2pPr marL="457200" algn="l" defTabSz="914400" rtl="0" eaLnBrk="1" latinLnBrk="0" hangingPunct="1">
                        <a:defRPr sz="1800" kern="1200">
                          <a:solidFill>
                            <a:schemeClr val="tx1"/>
                          </a:solidFill>
                          <a:latin typeface="Arial"/>
                          <a:ea typeface="宋体"/>
                        </a:defRPr>
                      </a:lvl2pPr>
                      <a:lvl3pPr marL="914400" algn="l" defTabSz="914400" rtl="0" eaLnBrk="1" latinLnBrk="0" hangingPunct="1">
                        <a:defRPr sz="1800" kern="1200">
                          <a:solidFill>
                            <a:schemeClr val="tx1"/>
                          </a:solidFill>
                          <a:latin typeface="Arial"/>
                          <a:ea typeface="宋体"/>
                        </a:defRPr>
                      </a:lvl3pPr>
                      <a:lvl4pPr marL="1371600" algn="l" defTabSz="914400" rtl="0" eaLnBrk="1" latinLnBrk="0" hangingPunct="1">
                        <a:defRPr sz="1800" kern="1200">
                          <a:solidFill>
                            <a:schemeClr val="tx1"/>
                          </a:solidFill>
                          <a:latin typeface="Arial"/>
                          <a:ea typeface="宋体"/>
                        </a:defRPr>
                      </a:lvl4pPr>
                      <a:lvl5pPr marL="1828800" algn="l" defTabSz="914400" rtl="0" eaLnBrk="1" latinLnBrk="0" hangingPunct="1">
                        <a:defRPr sz="1800" kern="1200">
                          <a:solidFill>
                            <a:schemeClr val="tx1"/>
                          </a:solidFill>
                          <a:latin typeface="Arial"/>
                          <a:ea typeface="宋体"/>
                        </a:defRPr>
                      </a:lvl5pPr>
                      <a:lvl6pPr marL="2286000" algn="l" defTabSz="914400" rtl="0" eaLnBrk="1" latinLnBrk="0" hangingPunct="1">
                        <a:defRPr sz="1800" kern="1200">
                          <a:solidFill>
                            <a:schemeClr val="tx1"/>
                          </a:solidFill>
                          <a:latin typeface="Arial"/>
                          <a:ea typeface="宋体"/>
                        </a:defRPr>
                      </a:lvl6pPr>
                      <a:lvl7pPr marL="2743200" algn="l" defTabSz="914400" rtl="0" eaLnBrk="1" latinLnBrk="0" hangingPunct="1">
                        <a:defRPr sz="1800" kern="1200">
                          <a:solidFill>
                            <a:schemeClr val="tx1"/>
                          </a:solidFill>
                          <a:latin typeface="Arial"/>
                          <a:ea typeface="宋体"/>
                        </a:defRPr>
                      </a:lvl7pPr>
                      <a:lvl8pPr marL="3200400" algn="l" defTabSz="914400" rtl="0" eaLnBrk="1" latinLnBrk="0" hangingPunct="1">
                        <a:defRPr sz="1800" kern="1200">
                          <a:solidFill>
                            <a:schemeClr val="tx1"/>
                          </a:solidFill>
                          <a:latin typeface="Arial"/>
                          <a:ea typeface="宋体"/>
                        </a:defRPr>
                      </a:lvl8pPr>
                      <a:lvl9pPr marL="3657600" algn="l" defTabSz="914400" rtl="0" eaLnBrk="1" latinLnBrk="0" hangingPunct="1">
                        <a:defRPr sz="1800" kern="1200">
                          <a:solidFill>
                            <a:schemeClr val="tx1"/>
                          </a:solidFill>
                          <a:latin typeface="Arial"/>
                          <a:ea typeface="宋体"/>
                        </a:defRPr>
                      </a:lvl9pPr>
                    </a:lstStyle>
                    <a:p>
                      <a:pPr marL="0" marR="0" lvl="0" indent="0" algn="ctr" defTabSz="914400" rtl="0" eaLnBrk="1" fontAlgn="ctr" latinLnBrk="0" hangingPunct="1">
                        <a:lnSpc>
                          <a:spcPct val="100000"/>
                        </a:lnSpc>
                        <a:spcBef>
                          <a:spcPts val="0"/>
                        </a:spcBef>
                        <a:spcAft>
                          <a:spcPts val="0"/>
                        </a:spcAft>
                        <a:buClr>
                          <a:srgbClr val="990000"/>
                        </a:buClr>
                        <a:buSzPct val="85000"/>
                        <a:buFont typeface="Wingdings" pitchFamily="2" charset="2"/>
                        <a:buNone/>
                        <a:tabLst/>
                      </a:pPr>
                      <a:r>
                        <a:rPr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PBR</a:t>
                      </a:r>
                      <a:endParaRPr kumimoji="0" lang="zh-CN" altLang="en-US" sz="16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horzOverflow="overflow">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algn="ctr" fontAlgn="ctr">
                        <a:lnSpc>
                          <a:spcPct val="100000"/>
                        </a:lnSpc>
                      </a:pPr>
                      <a:r>
                        <a:rPr sz="1600" dirty="0">
                          <a:latin typeface="Huawei Sans" panose="020C0503030203020204" pitchFamily="34" charset="0"/>
                          <a:ea typeface="方正兰亭黑简体" panose="02000000000000000000" pitchFamily="2" charset="-122"/>
                          <a:sym typeface="Huawei Sans" panose="020C0503030203020204" pitchFamily="34" charset="0"/>
                        </a:rPr>
                        <a:t>Data packet</a:t>
                      </a:r>
                    </a:p>
                  </a:txBody>
                  <a:tcPr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algn="l" fontAlgn="ctr">
                        <a:lnSpc>
                          <a:spcPct val="100000"/>
                        </a:lnSpc>
                      </a:pPr>
                      <a:r>
                        <a:rPr sz="1600" dirty="0">
                          <a:latin typeface="Huawei Sans" panose="020C0503030203020204" pitchFamily="34" charset="0"/>
                          <a:ea typeface="方正兰亭黑简体" panose="02000000000000000000" pitchFamily="2" charset="-122"/>
                          <a:sym typeface="Huawei Sans" panose="020C0503030203020204" pitchFamily="34" charset="0"/>
                        </a:rPr>
                        <a:t>PBR directly processes data packets, matches concerned packets using multiple methods, and then discards the unwanted packets or forcibly forwards packets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along </a:t>
                      </a:r>
                      <a:r>
                        <a:rPr sz="1600" dirty="0" smtClean="0">
                          <a:latin typeface="Huawei Sans" panose="020C0503030203020204" pitchFamily="34" charset="0"/>
                          <a:ea typeface="方正兰亭黑简体" panose="02000000000000000000" pitchFamily="2" charset="-122"/>
                          <a:sym typeface="Huawei Sans" panose="020C0503030203020204" pitchFamily="34" charset="0"/>
                        </a:rPr>
                        <a:t>a </a:t>
                      </a:r>
                      <a:r>
                        <a:rPr sz="1600" dirty="0">
                          <a:latin typeface="Huawei Sans" panose="020C0503030203020204" pitchFamily="34" charset="0"/>
                          <a:ea typeface="方正兰亭黑简体" panose="02000000000000000000" pitchFamily="2" charset="-122"/>
                          <a:sym typeface="Huawei Sans" panose="020C0503030203020204" pitchFamily="34" charset="0"/>
                        </a:rPr>
                        <a:t>specified path.</a:t>
                      </a:r>
                    </a:p>
                  </a:txBody>
                  <a:tcPr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1260954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Huawei Sans" panose="020C0503030203020204" pitchFamily="34" charset="0"/>
              </a:rPr>
              <a:t>PBR Classification</a:t>
            </a:r>
            <a:endParaRPr lang="zh-CN" altLang="en-US" dirty="0"/>
          </a:p>
        </p:txBody>
      </p:sp>
      <p:pic>
        <p:nvPicPr>
          <p:cNvPr id="3"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8702098" y="3622591"/>
            <a:ext cx="526445" cy="430728"/>
          </a:xfrm>
          <a:prstGeom prst="rect">
            <a:avLst/>
          </a:prstGeom>
          <a:noFill/>
        </p:spPr>
      </p:pic>
      <p:sp>
        <p:nvSpPr>
          <p:cNvPr id="4" name="圆角矩形 75"/>
          <p:cNvSpPr/>
          <p:nvPr/>
        </p:nvSpPr>
        <p:spPr bwMode="gray">
          <a:xfrm>
            <a:off x="6374612" y="1662478"/>
            <a:ext cx="5361618" cy="4714915"/>
          </a:xfrm>
          <a:prstGeom prst="roundRect">
            <a:avLst>
              <a:gd name="adj" fmla="val 874"/>
            </a:avLst>
          </a:prstGeom>
          <a:noFill/>
          <a:ln w="19050">
            <a:solidFill>
              <a:schemeClr val="bg1">
                <a:lumMod val="75000"/>
              </a:schemeClr>
            </a:solidFill>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285636" indent="-285636" fontAlgn="ctr">
              <a:buFont typeface="Arial" panose="020B0604020202020204" pitchFamily="34" charset="0"/>
              <a:buChar char="•"/>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fontAlgn="ctr">
              <a:buFont typeface="Arial" panose="020B0604020202020204" pitchFamily="34" charset="0"/>
              <a:buChar char="•"/>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fontAlgn="ctr">
              <a:buFont typeface="Arial" panose="020B0604020202020204" pitchFamily="34" charset="0"/>
              <a:buChar char="•"/>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fontAlgn="ctr">
              <a:buFont typeface="Arial" panose="020B0604020202020204" pitchFamily="34" charset="0"/>
              <a:buChar char="•"/>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fontAlgn="ctr">
              <a:buFont typeface="Arial" panose="020B0604020202020204" pitchFamily="34" charset="0"/>
              <a:buChar char="•"/>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fontAlgn="ctr">
              <a:buFont typeface="Arial" panose="020B0604020202020204" pitchFamily="34" charset="0"/>
              <a:buChar char="•"/>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fontAlgn="ctr">
              <a:buFont typeface="Arial" panose="020B0604020202020204" pitchFamily="34" charset="0"/>
              <a:buChar char="•"/>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fontAlgn="ctr">
              <a:buFont typeface="Arial" panose="020B0604020202020204" pitchFamily="34" charset="0"/>
              <a:buChar char="•"/>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fontAlgn="ctr">
              <a:buFont typeface="Arial" panose="020B0604020202020204" pitchFamily="34" charset="0"/>
              <a:buChar char="•"/>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fontAlgn="ctr">
              <a:buFont typeface="Arial" panose="020B0604020202020204" pitchFamily="34" charset="0"/>
              <a:buChar char="•"/>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fontAlgn="ctr">
              <a:buFont typeface="Arial" panose="020B0604020202020204" pitchFamily="34" charset="0"/>
              <a:buChar char="•"/>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fontAlgn="ctr">
              <a:buFont typeface="Arial" panose="020B0604020202020204" pitchFamily="34" charset="0"/>
              <a:buChar char="•"/>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fontAlgn="ctr">
              <a:buFont typeface="Arial" panose="020B0604020202020204" pitchFamily="34" charset="0"/>
              <a:buChar char="•"/>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fontAlgn="ctr">
              <a:buFont typeface="Arial" panose="020B0604020202020204" pitchFamily="34" charset="0"/>
              <a:buChar char="•"/>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fontAlgn="ctr">
              <a:buFont typeface="Arial" panose="020B0604020202020204" pitchFamily="34" charset="0"/>
              <a:buChar char="•"/>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fontAlgn="ctr">
              <a:lnSpc>
                <a:spcPct val="125000"/>
              </a:lnSpc>
              <a:buFont typeface="Arial" panose="020B0604020202020204" pitchFamily="34" charset="0"/>
              <a:buChar char="•"/>
            </a:pPr>
            <a:r>
              <a:rPr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Local PBR takes effect for locally originated traffic, such as the traffic of locally originated ICMP packets.</a:t>
            </a:r>
            <a:endParaRPr lang="en-US" altLang="zh-CN"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fontAlgn="ctr">
              <a:lnSpc>
                <a:spcPct val="125000"/>
              </a:lnSpc>
              <a:buFont typeface="Arial" panose="020B0604020202020204" pitchFamily="34" charset="0"/>
              <a:buChar char="•"/>
            </a:pPr>
            <a:r>
              <a:rPr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Local PBR is enabled </a:t>
            </a:r>
            <a:r>
              <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globally </a:t>
            </a:r>
            <a:r>
              <a:rPr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 </a:t>
            </a:r>
            <a:r>
              <a:rPr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a:t>
            </a:r>
            <a:r>
              <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system </a:t>
            </a:r>
            <a:r>
              <a:rPr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view</a:t>
            </a:r>
            <a:r>
              <a:rPr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75"/>
          <p:cNvSpPr/>
          <p:nvPr/>
        </p:nvSpPr>
        <p:spPr bwMode="gray">
          <a:xfrm>
            <a:off x="706417" y="1663527"/>
            <a:ext cx="5390562" cy="4714915"/>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285636" indent="-285636" fontAlgn="ctr">
              <a:buFont typeface="Arial" panose="020B0604020202020204" pitchFamily="34" charset="0"/>
              <a:buChar char="•"/>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fontAlgn="ctr">
              <a:buFont typeface="Arial" panose="020B0604020202020204" pitchFamily="34" charset="0"/>
              <a:buChar char="•"/>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fontAlgn="ctr">
              <a:buFont typeface="Arial" panose="020B0604020202020204" pitchFamily="34" charset="0"/>
              <a:buChar char="•"/>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fontAlgn="ctr">
              <a:buFont typeface="Arial" panose="020B0604020202020204" pitchFamily="34" charset="0"/>
              <a:buChar char="•"/>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fontAlgn="ctr">
              <a:buFont typeface="Arial" panose="020B0604020202020204" pitchFamily="34" charset="0"/>
              <a:buChar char="•"/>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fontAlgn="ctr">
              <a:buFont typeface="Arial" panose="020B0604020202020204" pitchFamily="34" charset="0"/>
              <a:buChar char="•"/>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fontAlgn="ctr">
              <a:buFont typeface="Arial" panose="020B0604020202020204" pitchFamily="34" charset="0"/>
              <a:buChar char="•"/>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fontAlgn="ctr">
              <a:buFont typeface="Arial" panose="020B0604020202020204" pitchFamily="34" charset="0"/>
              <a:buChar char="•"/>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fontAlgn="ctr">
              <a:buFont typeface="Arial" panose="020B0604020202020204" pitchFamily="34" charset="0"/>
              <a:buChar char="•"/>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fontAlgn="ctr">
              <a:buFont typeface="Arial" panose="020B0604020202020204" pitchFamily="34" charset="0"/>
              <a:buChar char="•"/>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fontAlgn="ctr">
              <a:buFont typeface="Arial" panose="020B0604020202020204" pitchFamily="34" charset="0"/>
              <a:buChar char="•"/>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fontAlgn="ctr">
              <a:buFont typeface="Arial" panose="020B0604020202020204" pitchFamily="34" charset="0"/>
              <a:buChar char="•"/>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fontAlgn="ctr">
              <a:buFont typeface="Arial" panose="020B0604020202020204" pitchFamily="34" charset="0"/>
              <a:buChar char="•"/>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fontAlgn="ctr">
              <a:buFont typeface="Arial" panose="020B0604020202020204" pitchFamily="34" charset="0"/>
              <a:buChar char="•"/>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fontAlgn="ctr">
              <a:lnSpc>
                <a:spcPct val="125000"/>
              </a:lnSpc>
              <a:buFont typeface="Arial" panose="020B0604020202020204" pitchFamily="34" charset="0"/>
              <a:buChar char="•"/>
            </a:pPr>
            <a:r>
              <a:rPr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Interface </a:t>
            </a:r>
            <a:r>
              <a:rPr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PBR takes effect only for forwarded packets but not locally originated packets.</a:t>
            </a:r>
            <a:endParaRPr lang="en-US" altLang="zh-CN"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fontAlgn="ctr">
              <a:lnSpc>
                <a:spcPct val="125000"/>
              </a:lnSpc>
              <a:buFont typeface="Arial" panose="020B0604020202020204" pitchFamily="34" charset="0"/>
              <a:buChar char="•"/>
            </a:pPr>
            <a:r>
              <a:rPr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Interface </a:t>
            </a:r>
            <a:r>
              <a:rPr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PBR is enabled in the interface view and takes effect for incoming packets on the interface. By default, a device forwards packets based on the next hop in the </a:t>
            </a:r>
            <a:r>
              <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RIB</a:t>
            </a:r>
            <a:r>
              <a:rPr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r>
              <a:rPr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If </a:t>
            </a:r>
            <a:r>
              <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interface PBR</a:t>
            </a:r>
            <a:r>
              <a:rPr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r>
              <a:rPr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is configured, the device forwards packets based on the next hop specified by </a:t>
            </a:r>
            <a:r>
              <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interface PBR</a:t>
            </a:r>
            <a:r>
              <a:rPr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 name="直接连接符 5"/>
          <p:cNvCxnSpPr/>
          <p:nvPr/>
        </p:nvCxnSpPr>
        <p:spPr bwMode="gray">
          <a:xfrm flipV="1">
            <a:off x="3382520" y="2505256"/>
            <a:ext cx="603" cy="1107446"/>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endCxn id="26" idx="3"/>
          </p:cNvCxnSpPr>
          <p:nvPr/>
        </p:nvCxnSpPr>
        <p:spPr bwMode="gray">
          <a:xfrm flipH="1" flipV="1">
            <a:off x="3607272" y="3837956"/>
            <a:ext cx="1328433" cy="1"/>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bwMode="gray">
          <a:xfrm>
            <a:off x="1003702" y="1700120"/>
            <a:ext cx="1892198" cy="307657"/>
          </a:xfrm>
          <a:prstGeom prst="rect">
            <a:avLst/>
          </a:prstGeom>
        </p:spPr>
        <p:txBody>
          <a:bodyPr wrap="square">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PBR execution point</a:t>
            </a: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 name="直接箭头连接符 8"/>
          <p:cNvCxnSpPr/>
          <p:nvPr/>
        </p:nvCxnSpPr>
        <p:spPr bwMode="gray">
          <a:xfrm>
            <a:off x="3189980" y="2759805"/>
            <a:ext cx="0" cy="632698"/>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0" name="圆角矩形 75"/>
          <p:cNvSpPr/>
          <p:nvPr/>
        </p:nvSpPr>
        <p:spPr bwMode="gray">
          <a:xfrm>
            <a:off x="703494" y="1236436"/>
            <a:ext cx="5378743" cy="366004"/>
          </a:xfrm>
          <a:prstGeom prst="roundRect">
            <a:avLst>
              <a:gd name="adj" fmla="val 10604"/>
            </a:avLst>
          </a:prstGeom>
          <a:solidFill>
            <a:srgbClr val="00B0F0"/>
          </a:solidFill>
          <a:ln>
            <a:noFill/>
          </a:ln>
        </p:spPr>
        <p:txBody>
          <a:bodyPr wrap="square" rtlCol="0" anchor="ctr" anchorCtr="0">
            <a:noAutofit/>
          </a:bodyPr>
          <a:lstStyle/>
          <a:p>
            <a:pPr algn="ctr" fontAlgn="ctr"/>
            <a:r>
              <a:rPr sz="17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Interface </a:t>
            </a:r>
            <a:r>
              <a:rPr sz="17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PBR</a:t>
            </a:r>
            <a:endParaRPr lang="zh-CN" altLang="en-US" sz="17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圆角矩形 75"/>
          <p:cNvSpPr/>
          <p:nvPr/>
        </p:nvSpPr>
        <p:spPr bwMode="gray">
          <a:xfrm>
            <a:off x="6357486" y="1236436"/>
            <a:ext cx="5378743" cy="366004"/>
          </a:xfrm>
          <a:prstGeom prst="roundRect">
            <a:avLst>
              <a:gd name="adj" fmla="val 10604"/>
            </a:avLst>
          </a:prstGeom>
          <a:solidFill>
            <a:srgbClr val="00B0F0"/>
          </a:solidFill>
          <a:ln>
            <a:noFill/>
          </a:ln>
        </p:spPr>
        <p:txBody>
          <a:bodyPr wrap="square" rtlCol="0" anchor="ctr" anchorCtr="0">
            <a:noAutofit/>
          </a:bodyPr>
          <a:lstStyle/>
          <a:p>
            <a:pPr algn="ctr" fontAlgn="ctr"/>
            <a:r>
              <a:rPr sz="17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Local PBR</a:t>
            </a:r>
            <a:endParaRPr lang="zh-CN" altLang="en-US" sz="17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 name="直接箭头连接符 11"/>
          <p:cNvCxnSpPr/>
          <p:nvPr/>
        </p:nvCxnSpPr>
        <p:spPr bwMode="gray">
          <a:xfrm flipV="1">
            <a:off x="3846414" y="3689164"/>
            <a:ext cx="741769" cy="1"/>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bwMode="gray">
          <a:xfrm flipH="1" flipV="1">
            <a:off x="1985507" y="3833525"/>
            <a:ext cx="1127119" cy="443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14" name="Oval 4"/>
          <p:cNvSpPr>
            <a:spLocks noChangeAspect="1"/>
          </p:cNvSpPr>
          <p:nvPr/>
        </p:nvSpPr>
        <p:spPr bwMode="gray">
          <a:xfrm>
            <a:off x="2781249" y="2926664"/>
            <a:ext cx="282032" cy="28203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 name="直接箭头连接符 14"/>
          <p:cNvCxnSpPr/>
          <p:nvPr/>
        </p:nvCxnSpPr>
        <p:spPr bwMode="gray">
          <a:xfrm flipV="1">
            <a:off x="2180497" y="3689165"/>
            <a:ext cx="741769" cy="1"/>
          </a:xfrm>
          <a:prstGeom prst="straightConnector1">
            <a:avLst/>
          </a:prstGeom>
          <a:ln w="19050">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bwMode="gray">
          <a:xfrm flipV="1">
            <a:off x="804445" y="2636742"/>
            <a:ext cx="741769" cy="1"/>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bwMode="gray">
          <a:xfrm flipV="1">
            <a:off x="816260" y="2315311"/>
            <a:ext cx="741769" cy="1"/>
          </a:xfrm>
          <a:prstGeom prst="straightConnector1">
            <a:avLst/>
          </a:prstGeom>
          <a:ln w="19050">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8" name="矩形 17"/>
          <p:cNvSpPr/>
          <p:nvPr/>
        </p:nvSpPr>
        <p:spPr bwMode="gray">
          <a:xfrm>
            <a:off x="1551001" y="2170271"/>
            <a:ext cx="1896941" cy="307657"/>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RI</a:t>
            </a:r>
            <a:r>
              <a:rPr sz="1200" dirty="0">
                <a:latin typeface="Huawei Sans" panose="020C0503030203020204" pitchFamily="34" charset="0"/>
                <a:ea typeface="方正兰亭黑简体" panose="02000000000000000000" pitchFamily="2" charset="-122"/>
                <a:sym typeface="Huawei Sans" panose="020C0503030203020204" pitchFamily="34" charset="0"/>
              </a:rPr>
              <a:t>B-based </a:t>
            </a:r>
            <a:r>
              <a:rPr sz="1200" dirty="0">
                <a:latin typeface="Huawei Sans" panose="020C0503030203020204" pitchFamily="34" charset="0"/>
                <a:ea typeface="方正兰亭黑简体" panose="02000000000000000000" pitchFamily="2" charset="-122"/>
                <a:sym typeface="Huawei Sans" panose="020C0503030203020204" pitchFamily="34" charset="0"/>
              </a:rPr>
              <a:t>forwarding</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p:cNvSpPr/>
          <p:nvPr/>
        </p:nvSpPr>
        <p:spPr bwMode="gray">
          <a:xfrm>
            <a:off x="1551002" y="2482914"/>
            <a:ext cx="1318545" cy="273104"/>
          </a:xfrm>
          <a:prstGeom prst="rect">
            <a:avLst/>
          </a:prstGeom>
        </p:spPr>
        <p:txBody>
          <a:bodyPr wrap="square">
            <a:noAutofit/>
          </a:bodyPr>
          <a:lstStyle/>
          <a:p>
            <a:pPr fontAlgn="ctr"/>
            <a:r>
              <a:rPr sz="1200" dirty="0">
                <a:latin typeface="Huawei Sans" panose="020C0503030203020204" pitchFamily="34" charset="0"/>
                <a:ea typeface="方正兰亭黑简体" panose="02000000000000000000" pitchFamily="2" charset="-122"/>
                <a:sym typeface="Huawei Sans" panose="020C0503030203020204" pitchFamily="34" charset="0"/>
              </a:rPr>
              <a:t>PBR-based forwarding</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Oval 4"/>
          <p:cNvSpPr>
            <a:spLocks noChangeAspect="1"/>
          </p:cNvSpPr>
          <p:nvPr/>
        </p:nvSpPr>
        <p:spPr bwMode="gray">
          <a:xfrm>
            <a:off x="4067987" y="3280422"/>
            <a:ext cx="282032" cy="28203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 name="直接连接符 20"/>
          <p:cNvCxnSpPr/>
          <p:nvPr/>
        </p:nvCxnSpPr>
        <p:spPr bwMode="gray">
          <a:xfrm flipV="1">
            <a:off x="8969114" y="2550959"/>
            <a:ext cx="603" cy="105719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bwMode="gray">
          <a:xfrm flipH="1" flipV="1">
            <a:off x="9228543" y="3833524"/>
            <a:ext cx="1301373"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bwMode="gray">
          <a:xfrm>
            <a:off x="8784190" y="2759805"/>
            <a:ext cx="0" cy="632698"/>
          </a:xfrm>
          <a:prstGeom prst="straightConnector1">
            <a:avLst/>
          </a:prstGeom>
          <a:ln w="19050">
            <a:solidFill>
              <a:srgbClr val="00B0F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p:nvPr/>
        </p:nvCxnSpPr>
        <p:spPr bwMode="gray">
          <a:xfrm flipV="1">
            <a:off x="9440625" y="3689164"/>
            <a:ext cx="741769" cy="1"/>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25" name="椭圆 24"/>
          <p:cNvSpPr>
            <a:spLocks noChangeAspect="1"/>
          </p:cNvSpPr>
          <p:nvPr/>
        </p:nvSpPr>
        <p:spPr bwMode="gray">
          <a:xfrm>
            <a:off x="8803817" y="3689164"/>
            <a:ext cx="347033" cy="347033"/>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a:t>
            </a:r>
            <a:endParaRPr lang="zh-CN" altLang="en-US"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6"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3080827" y="3622591"/>
            <a:ext cx="526445" cy="430728"/>
          </a:xfrm>
          <a:prstGeom prst="rect">
            <a:avLst/>
          </a:prstGeom>
          <a:noFill/>
        </p:spPr>
      </p:pic>
      <p:sp>
        <p:nvSpPr>
          <p:cNvPr id="27" name="椭圆 26"/>
          <p:cNvSpPr>
            <a:spLocks noChangeAspect="1"/>
          </p:cNvSpPr>
          <p:nvPr/>
        </p:nvSpPr>
        <p:spPr bwMode="gray">
          <a:xfrm>
            <a:off x="3001304" y="3737083"/>
            <a:ext cx="222641" cy="222641"/>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sz="13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a:t>
            </a:r>
            <a:endParaRPr lang="zh-CN" altLang="en-US" sz="13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椭圆 27"/>
          <p:cNvSpPr>
            <a:spLocks noChangeAspect="1"/>
          </p:cNvSpPr>
          <p:nvPr/>
        </p:nvSpPr>
        <p:spPr bwMode="gray">
          <a:xfrm>
            <a:off x="816259" y="1742627"/>
            <a:ext cx="222641" cy="222641"/>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a:t>
            </a:r>
            <a:endParaRPr lang="zh-CN" altLang="en-US"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9" name="直接箭头连接符 28"/>
          <p:cNvCxnSpPr/>
          <p:nvPr/>
        </p:nvCxnSpPr>
        <p:spPr bwMode="gray">
          <a:xfrm flipV="1">
            <a:off x="6538280" y="2636742"/>
            <a:ext cx="741769" cy="1"/>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p:nvPr/>
        </p:nvCxnSpPr>
        <p:spPr bwMode="gray">
          <a:xfrm flipV="1">
            <a:off x="6550095" y="2315311"/>
            <a:ext cx="741769" cy="1"/>
          </a:xfrm>
          <a:prstGeom prst="straightConnector1">
            <a:avLst/>
          </a:prstGeom>
          <a:ln w="19050">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1" name="矩形 30"/>
          <p:cNvSpPr/>
          <p:nvPr/>
        </p:nvSpPr>
        <p:spPr bwMode="gray">
          <a:xfrm>
            <a:off x="7284836" y="2161483"/>
            <a:ext cx="1866013" cy="245170"/>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a:t>
            </a:r>
            <a:r>
              <a:rPr sz="1200" dirty="0">
                <a:latin typeface="Huawei Sans" panose="020C0503030203020204" pitchFamily="34" charset="0"/>
                <a:ea typeface="方正兰亭黑简体" panose="02000000000000000000" pitchFamily="2" charset="-122"/>
                <a:sym typeface="Huawei Sans" panose="020C0503030203020204" pitchFamily="34" charset="0"/>
              </a:rPr>
              <a:t>IB-based </a:t>
            </a:r>
            <a:r>
              <a:rPr sz="1200" dirty="0">
                <a:latin typeface="Huawei Sans" panose="020C0503030203020204" pitchFamily="34" charset="0"/>
                <a:ea typeface="方正兰亭黑简体" panose="02000000000000000000" pitchFamily="2" charset="-122"/>
                <a:sym typeface="Huawei Sans" panose="020C0503030203020204" pitchFamily="34" charset="0"/>
              </a:rPr>
              <a:t>forwarding</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矩形 31"/>
          <p:cNvSpPr/>
          <p:nvPr/>
        </p:nvSpPr>
        <p:spPr bwMode="gray">
          <a:xfrm>
            <a:off x="7284836" y="2474126"/>
            <a:ext cx="1518981" cy="268557"/>
          </a:xfrm>
          <a:prstGeom prst="rect">
            <a:avLst/>
          </a:prstGeom>
        </p:spPr>
        <p:txBody>
          <a:bodyPr wrap="square">
            <a:noAutofit/>
          </a:bodyPr>
          <a:lstStyle/>
          <a:p>
            <a:pPr fontAlgn="ctr"/>
            <a:r>
              <a:rPr sz="1200" dirty="0">
                <a:latin typeface="Huawei Sans" panose="020C0503030203020204" pitchFamily="34" charset="0"/>
                <a:ea typeface="方正兰亭黑简体" panose="02000000000000000000" pitchFamily="2" charset="-122"/>
                <a:sym typeface="Huawei Sans" panose="020C0503030203020204" pitchFamily="34" charset="0"/>
              </a:rPr>
              <a:t>PBR-based forwarding</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矩形 32"/>
          <p:cNvSpPr/>
          <p:nvPr/>
        </p:nvSpPr>
        <p:spPr bwMode="gray">
          <a:xfrm>
            <a:off x="6680016" y="1700120"/>
            <a:ext cx="1942982" cy="307535"/>
          </a:xfrm>
          <a:prstGeom prst="rect">
            <a:avLst/>
          </a:prstGeom>
        </p:spPr>
        <p:txBody>
          <a:bodyPr wrap="square">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PBR execution point</a:t>
            </a: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椭圆 33"/>
          <p:cNvSpPr>
            <a:spLocks noChangeAspect="1"/>
          </p:cNvSpPr>
          <p:nvPr/>
        </p:nvSpPr>
        <p:spPr bwMode="gray">
          <a:xfrm>
            <a:off x="6545307" y="1742627"/>
            <a:ext cx="222641" cy="222641"/>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a:t>
            </a:r>
            <a:endParaRPr lang="zh-CN" altLang="en-US"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13478306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6096000" y="1242453"/>
            <a:ext cx="5662052" cy="4680000"/>
          </a:xfrm>
        </p:spPr>
        <p:txBody>
          <a:bodyPr/>
          <a:lstStyle/>
          <a:p>
            <a:r>
              <a:rPr lang="en-US" altLang="zh-CN" sz="1800" dirty="0">
                <a:sym typeface="Huawei Sans" panose="020C0503030203020204" pitchFamily="34" charset="0"/>
              </a:rPr>
              <a:t>The intranet firewall is connected to a core switch in off-path mode. To protect the intranet, PBR is deployed on Layer 3 interfaces of the core switch to divert the traffic from external networks to the firewall for security check. After the check is complete, the traffic is sent back to the core switch. The core switch then forwards the traffic to the intranet based on the routing table.</a:t>
            </a:r>
          </a:p>
          <a:p>
            <a:r>
              <a:rPr lang="en-US" altLang="zh-CN" sz="1800" dirty="0">
                <a:sym typeface="Huawei Sans" panose="020C0503030203020204" pitchFamily="34" charset="0"/>
              </a:rPr>
              <a:t>Traffic diversion means the process of diverting traffic to other devices for security check. PBR is a common traffic diversion tool.</a:t>
            </a:r>
          </a:p>
          <a:p>
            <a:endParaRPr lang="zh-CN" altLang="en-US" sz="1800" dirty="0"/>
          </a:p>
          <a:p>
            <a:endParaRPr lang="zh-CN" altLang="en-US" sz="1800" dirty="0"/>
          </a:p>
        </p:txBody>
      </p:sp>
      <p:sp>
        <p:nvSpPr>
          <p:cNvPr id="3" name="标题 2"/>
          <p:cNvSpPr>
            <a:spLocks noGrp="1"/>
          </p:cNvSpPr>
          <p:nvPr>
            <p:ph type="title"/>
          </p:nvPr>
        </p:nvSpPr>
        <p:spPr/>
        <p:txBody>
          <a:bodyPr/>
          <a:lstStyle/>
          <a:p>
            <a:r>
              <a:rPr lang="en-US" altLang="zh-CN" dirty="0">
                <a:sym typeface="Huawei Sans" panose="020C0503030203020204" pitchFamily="34" charset="0"/>
              </a:rPr>
              <a:t>Typical Application Scenarios of PBR (1)</a:t>
            </a:r>
            <a:endParaRPr lang="zh-CN" altLang="en-US" dirty="0"/>
          </a:p>
        </p:txBody>
      </p:sp>
      <p:sp>
        <p:nvSpPr>
          <p:cNvPr id="4" name="椭圆 3"/>
          <p:cNvSpPr>
            <a:spLocks noChangeAspect="1"/>
          </p:cNvSpPr>
          <p:nvPr/>
        </p:nvSpPr>
        <p:spPr bwMode="gray">
          <a:xfrm>
            <a:off x="546865" y="1600250"/>
            <a:ext cx="222641" cy="222641"/>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sz="13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a:t>
            </a:r>
            <a:endParaRPr lang="zh-CN" altLang="en-US" sz="13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p:cNvSpPr/>
          <p:nvPr/>
        </p:nvSpPr>
        <p:spPr bwMode="gray">
          <a:xfrm>
            <a:off x="751929" y="1566532"/>
            <a:ext cx="1878580" cy="307657"/>
          </a:xfrm>
          <a:prstGeom prst="rect">
            <a:avLst/>
          </a:prstGeom>
        </p:spPr>
        <p:txBody>
          <a:bodyPr wrap="square">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PBR execution point</a:t>
            </a: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 name="图片 5" descr="通用交换机.png"/>
          <p:cNvPicPr>
            <a:picLocks noChangeAspect="1"/>
          </p:cNvPicPr>
          <p:nvPr/>
        </p:nvPicPr>
        <p:blipFill>
          <a:blip r:embed="rId3" cstate="print"/>
          <a:stretch>
            <a:fillRect/>
          </a:stretch>
        </p:blipFill>
        <p:spPr bwMode="gray">
          <a:xfrm>
            <a:off x="2556720" y="3171083"/>
            <a:ext cx="665503" cy="544502"/>
          </a:xfrm>
          <a:prstGeom prst="rect">
            <a:avLst/>
          </a:prstGeom>
        </p:spPr>
      </p:pic>
      <p:sp>
        <p:nvSpPr>
          <p:cNvPr id="7" name="Freeform 159"/>
          <p:cNvSpPr/>
          <p:nvPr/>
        </p:nvSpPr>
        <p:spPr bwMode="gray">
          <a:xfrm flipH="1">
            <a:off x="2420438" y="1822892"/>
            <a:ext cx="926327" cy="48421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 name="直接连接符 7"/>
          <p:cNvCxnSpPr>
            <a:stCxn id="11" idx="0"/>
            <a:endCxn id="6" idx="2"/>
          </p:cNvCxnSpPr>
          <p:nvPr/>
        </p:nvCxnSpPr>
        <p:spPr bwMode="gray">
          <a:xfrm flipV="1">
            <a:off x="2889471" y="3715586"/>
            <a:ext cx="0" cy="1054955"/>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6" idx="0"/>
            <a:endCxn id="14" idx="2"/>
          </p:cNvCxnSpPr>
          <p:nvPr/>
        </p:nvCxnSpPr>
        <p:spPr bwMode="gray">
          <a:xfrm flipV="1">
            <a:off x="2889472" y="2297734"/>
            <a:ext cx="743" cy="873349"/>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endCxn id="6" idx="3"/>
          </p:cNvCxnSpPr>
          <p:nvPr/>
        </p:nvCxnSpPr>
        <p:spPr bwMode="gray">
          <a:xfrm flipH="1" flipV="1">
            <a:off x="3222223" y="3443335"/>
            <a:ext cx="1582161" cy="546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11" name="图片 10" descr="通用交换机.png"/>
          <p:cNvPicPr>
            <a:picLocks noChangeAspect="1"/>
          </p:cNvPicPr>
          <p:nvPr/>
        </p:nvPicPr>
        <p:blipFill>
          <a:blip r:embed="rId3" cstate="print"/>
          <a:stretch>
            <a:fillRect/>
          </a:stretch>
        </p:blipFill>
        <p:spPr bwMode="gray">
          <a:xfrm>
            <a:off x="2556720" y="4770542"/>
            <a:ext cx="665503" cy="544502"/>
          </a:xfrm>
          <a:prstGeom prst="rect">
            <a:avLst/>
          </a:prstGeom>
        </p:spPr>
      </p:pic>
      <p:pic>
        <p:nvPicPr>
          <p:cNvPr id="12" name="图片 11"/>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556720" y="5553231"/>
            <a:ext cx="665503" cy="545712"/>
          </a:xfrm>
          <a:prstGeom prst="rect">
            <a:avLst/>
          </a:prstGeom>
        </p:spPr>
      </p:pic>
      <p:cxnSp>
        <p:nvCxnSpPr>
          <p:cNvPr id="13" name="直接连接符 12"/>
          <p:cNvCxnSpPr>
            <a:stCxn id="12" idx="0"/>
            <a:endCxn id="11" idx="2"/>
          </p:cNvCxnSpPr>
          <p:nvPr/>
        </p:nvCxnSpPr>
        <p:spPr bwMode="gray">
          <a:xfrm flipV="1">
            <a:off x="2889471" y="5315042"/>
            <a:ext cx="0" cy="23818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bwMode="gray">
          <a:xfrm>
            <a:off x="2426166" y="1959312"/>
            <a:ext cx="928096" cy="338422"/>
          </a:xfrm>
          <a:prstGeom prst="rect">
            <a:avLst/>
          </a:prstGeom>
        </p:spPr>
        <p:txBody>
          <a:bodyPr wrap="square">
            <a:noAutofit/>
          </a:bodyPr>
          <a:lstStyle/>
          <a:p>
            <a:pPr algn="ctr" fontAlgn="ctr"/>
            <a:r>
              <a:rPr sz="1599" dirty="0">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矩形 14"/>
          <p:cNvSpPr/>
          <p:nvPr/>
        </p:nvSpPr>
        <p:spPr bwMode="gray">
          <a:xfrm>
            <a:off x="4890137" y="3693940"/>
            <a:ext cx="492251" cy="338422"/>
          </a:xfrm>
          <a:prstGeom prst="rect">
            <a:avLst/>
          </a:prstGeom>
        </p:spPr>
        <p:txBody>
          <a:bodyPr wrap="square">
            <a:noAutofit/>
          </a:bodyPr>
          <a:lstStyle/>
          <a:p>
            <a:pPr algn="ctr" fontAlgn="ctr"/>
            <a:r>
              <a:rPr sz="1599" dirty="0">
                <a:latin typeface="Huawei Sans" panose="020C0503030203020204" pitchFamily="34" charset="0"/>
                <a:ea typeface="方正兰亭黑简体" panose="02000000000000000000" pitchFamily="2" charset="-122"/>
                <a:sym typeface="Huawei Sans" panose="020C0503030203020204" pitchFamily="34" charset="0"/>
              </a:rPr>
              <a:t>FW</a:t>
            </a:r>
            <a:endParaRPr lang="en-US"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椭圆 15"/>
          <p:cNvSpPr>
            <a:spLocks noChangeAspect="1"/>
          </p:cNvSpPr>
          <p:nvPr/>
        </p:nvSpPr>
        <p:spPr bwMode="gray">
          <a:xfrm>
            <a:off x="2749263" y="3013252"/>
            <a:ext cx="274493" cy="274493"/>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sz="13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a:t>
            </a:r>
            <a:endParaRPr lang="zh-CN" altLang="en-US" sz="13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 name="直接箭头连接符 16"/>
          <p:cNvCxnSpPr/>
          <p:nvPr/>
        </p:nvCxnSpPr>
        <p:spPr bwMode="gray">
          <a:xfrm>
            <a:off x="2652089" y="2373691"/>
            <a:ext cx="0" cy="780049"/>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bwMode="gray">
          <a:xfrm>
            <a:off x="3268588" y="3275173"/>
            <a:ext cx="1461459"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bwMode="gray">
          <a:xfrm flipH="1">
            <a:off x="3268588" y="3651104"/>
            <a:ext cx="1461459"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pic>
        <p:nvPicPr>
          <p:cNvPr id="20" name="图片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4804382" y="3167483"/>
            <a:ext cx="665503" cy="544940"/>
          </a:xfrm>
          <a:prstGeom prst="rect">
            <a:avLst/>
          </a:prstGeom>
        </p:spPr>
      </p:pic>
      <p:cxnSp>
        <p:nvCxnSpPr>
          <p:cNvPr id="21" name="直接箭头连接符 20"/>
          <p:cNvCxnSpPr/>
          <p:nvPr/>
        </p:nvCxnSpPr>
        <p:spPr bwMode="gray">
          <a:xfrm>
            <a:off x="2652089" y="3942014"/>
            <a:ext cx="0" cy="761781"/>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22" name="Oval 4"/>
          <p:cNvSpPr>
            <a:spLocks noChangeAspect="1"/>
          </p:cNvSpPr>
          <p:nvPr/>
        </p:nvSpPr>
        <p:spPr bwMode="gray">
          <a:xfrm>
            <a:off x="2298247" y="2568795"/>
            <a:ext cx="277516" cy="277516"/>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Oval 4"/>
          <p:cNvSpPr>
            <a:spLocks noChangeAspect="1"/>
          </p:cNvSpPr>
          <p:nvPr/>
        </p:nvSpPr>
        <p:spPr bwMode="gray">
          <a:xfrm>
            <a:off x="3825459" y="2828844"/>
            <a:ext cx="277516" cy="277516"/>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Oval 4"/>
          <p:cNvSpPr>
            <a:spLocks noChangeAspect="1"/>
          </p:cNvSpPr>
          <p:nvPr/>
        </p:nvSpPr>
        <p:spPr bwMode="gray">
          <a:xfrm>
            <a:off x="3825459" y="3760013"/>
            <a:ext cx="277516" cy="277516"/>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zh-CN" altLang="en-US"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Oval 4"/>
          <p:cNvSpPr>
            <a:spLocks noChangeAspect="1"/>
          </p:cNvSpPr>
          <p:nvPr/>
        </p:nvSpPr>
        <p:spPr bwMode="gray">
          <a:xfrm>
            <a:off x="2298247" y="4149046"/>
            <a:ext cx="277516" cy="277516"/>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zh-CN" altLang="en-US"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矩形 25"/>
          <p:cNvSpPr/>
          <p:nvPr/>
        </p:nvSpPr>
        <p:spPr bwMode="gray">
          <a:xfrm>
            <a:off x="1270483" y="3273029"/>
            <a:ext cx="1324871" cy="370514"/>
          </a:xfrm>
          <a:prstGeom prst="rect">
            <a:avLst/>
          </a:prstGeom>
        </p:spPr>
        <p:txBody>
          <a:bodyPr wrap="square">
            <a:noAutofit/>
          </a:bodyPr>
          <a:lstStyle/>
          <a:p>
            <a:pPr algn="ctr" fontAlgn="ctr"/>
            <a:r>
              <a:rPr sz="1599" dirty="0">
                <a:latin typeface="Huawei Sans" panose="020C0503030203020204" pitchFamily="34" charset="0"/>
                <a:ea typeface="方正兰亭黑简体" panose="02000000000000000000" pitchFamily="2" charset="-122"/>
                <a:sym typeface="Huawei Sans" panose="020C0503030203020204" pitchFamily="34" charset="0"/>
              </a:rPr>
              <a:t>Core switch</a:t>
            </a:r>
            <a:endParaRPr lang="en-US"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07763751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6096000" y="2402181"/>
            <a:ext cx="5662052" cy="3520271"/>
          </a:xfrm>
        </p:spPr>
        <p:txBody>
          <a:bodyPr/>
          <a:lstStyle/>
          <a:p>
            <a:pPr marL="0" indent="0">
              <a:buNone/>
            </a:pPr>
            <a:r>
              <a:rPr lang="en-US" altLang="zh-CN" sz="1800" dirty="0">
                <a:sym typeface="Huawei Sans" panose="020C0503030203020204" pitchFamily="34" charset="0"/>
              </a:rPr>
              <a:t>If an enterprise has multiple egress devices and you want to specify the egress devices for some network segments to access the Internet, configure PBR on intranet interfaces of the egress devices to match the traffic from the intranet and specify different next-hop public address for the egress devices.</a:t>
            </a:r>
          </a:p>
          <a:p>
            <a:endParaRPr lang="zh-CN" altLang="en-US" sz="1800" dirty="0"/>
          </a:p>
          <a:p>
            <a:endParaRPr lang="zh-CN" altLang="en-US" sz="1800" dirty="0"/>
          </a:p>
        </p:txBody>
      </p:sp>
      <p:sp>
        <p:nvSpPr>
          <p:cNvPr id="3" name="标题 2"/>
          <p:cNvSpPr>
            <a:spLocks noGrp="1"/>
          </p:cNvSpPr>
          <p:nvPr>
            <p:ph type="title"/>
          </p:nvPr>
        </p:nvSpPr>
        <p:spPr/>
        <p:txBody>
          <a:bodyPr/>
          <a:lstStyle/>
          <a:p>
            <a:r>
              <a:rPr lang="en-US" altLang="zh-CN" dirty="0">
                <a:sym typeface="Huawei Sans" panose="020C0503030203020204" pitchFamily="34" charset="0"/>
              </a:rPr>
              <a:t>Typical Application Scenarios of PBR (2)</a:t>
            </a:r>
            <a:endParaRPr lang="zh-CN" altLang="en-US" dirty="0"/>
          </a:p>
        </p:txBody>
      </p:sp>
      <p:sp>
        <p:nvSpPr>
          <p:cNvPr id="4" name="Freeform 159"/>
          <p:cNvSpPr/>
          <p:nvPr/>
        </p:nvSpPr>
        <p:spPr bwMode="gray">
          <a:xfrm flipH="1">
            <a:off x="1798261" y="1963907"/>
            <a:ext cx="886932" cy="46362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p:cNvSpPr/>
          <p:nvPr/>
        </p:nvSpPr>
        <p:spPr bwMode="gray">
          <a:xfrm>
            <a:off x="1991543" y="2094527"/>
            <a:ext cx="535514" cy="307657"/>
          </a:xfrm>
          <a:prstGeom prst="rect">
            <a:avLst/>
          </a:prstGeom>
        </p:spPr>
        <p:txBody>
          <a:bodyPr wrap="square">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ISP1</a:t>
            </a: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 name="直接连接符 5"/>
          <p:cNvCxnSpPr>
            <a:stCxn id="8" idx="0"/>
            <a:endCxn id="25" idx="2"/>
          </p:cNvCxnSpPr>
          <p:nvPr/>
        </p:nvCxnSpPr>
        <p:spPr bwMode="gray">
          <a:xfrm flipV="1">
            <a:off x="3200455" y="3324802"/>
            <a:ext cx="13525" cy="1225481"/>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endCxn id="5" idx="2"/>
          </p:cNvCxnSpPr>
          <p:nvPr/>
        </p:nvCxnSpPr>
        <p:spPr bwMode="gray">
          <a:xfrm flipH="1" flipV="1">
            <a:off x="2259300" y="2402184"/>
            <a:ext cx="954680" cy="41416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8" name="图片 7" descr="通用交换机.png"/>
          <p:cNvPicPr>
            <a:picLocks noChangeAspect="1"/>
          </p:cNvPicPr>
          <p:nvPr/>
        </p:nvPicPr>
        <p:blipFill>
          <a:blip r:embed="rId3" cstate="print"/>
          <a:stretch>
            <a:fillRect/>
          </a:stretch>
        </p:blipFill>
        <p:spPr bwMode="gray">
          <a:xfrm>
            <a:off x="2881856" y="4550283"/>
            <a:ext cx="637199" cy="521344"/>
          </a:xfrm>
          <a:prstGeom prst="rect">
            <a:avLst/>
          </a:prstGeom>
        </p:spPr>
      </p:pic>
      <p:grpSp>
        <p:nvGrpSpPr>
          <p:cNvPr id="9" name="组合 8"/>
          <p:cNvGrpSpPr/>
          <p:nvPr/>
        </p:nvGrpSpPr>
        <p:grpSpPr bwMode="gray">
          <a:xfrm>
            <a:off x="3855796" y="1963907"/>
            <a:ext cx="886932" cy="463625"/>
            <a:chOff x="8133063" y="1699504"/>
            <a:chExt cx="751638" cy="392903"/>
          </a:xfrm>
        </p:grpSpPr>
        <p:sp>
          <p:nvSpPr>
            <p:cNvPr id="10" name="Freeform 159"/>
            <p:cNvSpPr/>
            <p:nvPr/>
          </p:nvSpPr>
          <p:spPr bwMode="gray">
            <a:xfrm flipH="1">
              <a:off x="8133063" y="1699504"/>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矩形 10"/>
            <p:cNvSpPr/>
            <p:nvPr/>
          </p:nvSpPr>
          <p:spPr bwMode="gray">
            <a:xfrm>
              <a:off x="8296861" y="1810198"/>
              <a:ext cx="453826" cy="260726"/>
            </a:xfrm>
            <a:prstGeom prst="rect">
              <a:avLst/>
            </a:prstGeom>
          </p:spPr>
          <p:txBody>
            <a:bodyPr wrap="square">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ISP2</a:t>
              </a: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2" name="直接连接符 11"/>
          <p:cNvCxnSpPr/>
          <p:nvPr/>
        </p:nvCxnSpPr>
        <p:spPr bwMode="gray">
          <a:xfrm flipV="1">
            <a:off x="3213980" y="2427533"/>
            <a:ext cx="1085282" cy="38881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bwMode="gray">
          <a:xfrm>
            <a:off x="3489589" y="5283569"/>
            <a:ext cx="1189438" cy="764639"/>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599"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矩形 13"/>
          <p:cNvSpPr/>
          <p:nvPr/>
        </p:nvSpPr>
        <p:spPr bwMode="gray">
          <a:xfrm>
            <a:off x="1761854" y="5283569"/>
            <a:ext cx="1189438" cy="764639"/>
          </a:xfrm>
          <a:prstGeom prst="rect">
            <a:avLst/>
          </a:prstGeom>
          <a:solidFill>
            <a:srgbClr val="FFD17D"/>
          </a:solidFill>
          <a:ln w="12700" cap="flat" cmpd="sng" algn="ctr">
            <a:solidFill>
              <a:srgbClr val="FFC00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599"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5" name="图片 14"/>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045419" y="5412164"/>
            <a:ext cx="637199" cy="522503"/>
          </a:xfrm>
          <a:prstGeom prst="rect">
            <a:avLst/>
          </a:prstGeom>
        </p:spPr>
      </p:pic>
      <p:pic>
        <p:nvPicPr>
          <p:cNvPr id="16" name="图片 15"/>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776948" y="5412164"/>
            <a:ext cx="637199" cy="522503"/>
          </a:xfrm>
          <a:prstGeom prst="rect">
            <a:avLst/>
          </a:prstGeom>
        </p:spPr>
      </p:pic>
      <p:cxnSp>
        <p:nvCxnSpPr>
          <p:cNvPr id="17" name="直接连接符 16"/>
          <p:cNvCxnSpPr>
            <a:stCxn id="15" idx="0"/>
          </p:cNvCxnSpPr>
          <p:nvPr/>
        </p:nvCxnSpPr>
        <p:spPr bwMode="gray">
          <a:xfrm flipV="1">
            <a:off x="2364019" y="5071626"/>
            <a:ext cx="836435" cy="340538"/>
          </a:xfrm>
          <a:prstGeom prst="line">
            <a:avLst/>
          </a:prstGeom>
          <a:ln w="19050" cap="sq">
            <a:solidFill>
              <a:schemeClr val="tx1"/>
            </a:solidFill>
            <a:prstDash val="solid"/>
            <a:roun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16" idx="0"/>
          </p:cNvCxnSpPr>
          <p:nvPr/>
        </p:nvCxnSpPr>
        <p:spPr bwMode="gray">
          <a:xfrm flipH="1" flipV="1">
            <a:off x="3200455" y="5071626"/>
            <a:ext cx="895092" cy="340538"/>
          </a:xfrm>
          <a:prstGeom prst="line">
            <a:avLst/>
          </a:prstGeom>
          <a:ln w="19050" cap="sq">
            <a:solidFill>
              <a:schemeClr val="tx1"/>
            </a:solidFill>
            <a:prstDash val="solid"/>
            <a:roun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pic>
        <p:nvPicPr>
          <p:cNvPr id="19" name="图片 18" descr="通用交换机.png"/>
          <p:cNvPicPr>
            <a:picLocks noChangeAspect="1"/>
          </p:cNvPicPr>
          <p:nvPr/>
        </p:nvPicPr>
        <p:blipFill>
          <a:blip r:embed="rId3" cstate="print"/>
          <a:stretch>
            <a:fillRect/>
          </a:stretch>
        </p:blipFill>
        <p:spPr bwMode="gray">
          <a:xfrm>
            <a:off x="2881856" y="3715109"/>
            <a:ext cx="637199" cy="521344"/>
          </a:xfrm>
          <a:prstGeom prst="rect">
            <a:avLst/>
          </a:prstGeom>
        </p:spPr>
      </p:pic>
      <p:sp>
        <p:nvSpPr>
          <p:cNvPr id="20" name="矩形 19"/>
          <p:cNvSpPr/>
          <p:nvPr/>
        </p:nvSpPr>
        <p:spPr bwMode="gray">
          <a:xfrm>
            <a:off x="1796518" y="2748293"/>
            <a:ext cx="902458" cy="307657"/>
          </a:xfrm>
          <a:prstGeom prst="rect">
            <a:avLst/>
          </a:prstGeom>
        </p:spPr>
        <p:txBody>
          <a:bodyPr wrap="square">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Egress device</a:t>
            </a: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矩形 20"/>
          <p:cNvSpPr/>
          <p:nvPr/>
        </p:nvSpPr>
        <p:spPr bwMode="gray">
          <a:xfrm>
            <a:off x="1706789" y="3699651"/>
            <a:ext cx="1081925" cy="307657"/>
          </a:xfrm>
          <a:prstGeom prst="rect">
            <a:avLst/>
          </a:prstGeom>
        </p:spPr>
        <p:txBody>
          <a:bodyPr wrap="square">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Core switch</a:t>
            </a: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矩形 21"/>
          <p:cNvSpPr/>
          <p:nvPr/>
        </p:nvSpPr>
        <p:spPr bwMode="gray">
          <a:xfrm>
            <a:off x="1706785" y="4534826"/>
            <a:ext cx="1081925" cy="307657"/>
          </a:xfrm>
          <a:prstGeom prst="rect">
            <a:avLst/>
          </a:prstGeom>
        </p:spPr>
        <p:txBody>
          <a:bodyPr wrap="square">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Access switch</a:t>
            </a: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任意多边形 22"/>
          <p:cNvSpPr/>
          <p:nvPr/>
        </p:nvSpPr>
        <p:spPr bwMode="gray">
          <a:xfrm>
            <a:off x="3611072" y="2580848"/>
            <a:ext cx="805985" cy="2482838"/>
          </a:xfrm>
          <a:custGeom>
            <a:avLst/>
            <a:gdLst>
              <a:gd name="connsiteX0" fmla="*/ 535555 w 683039"/>
              <a:gd name="connsiteY0" fmla="*/ 2104103 h 2104103"/>
              <a:gd name="connsiteX1" fmla="*/ 73439 w 683039"/>
              <a:gd name="connsiteY1" fmla="*/ 1789471 h 2104103"/>
              <a:gd name="connsiteX2" fmla="*/ 63606 w 683039"/>
              <a:gd name="connsiteY2" fmla="*/ 353961 h 2104103"/>
              <a:gd name="connsiteX3" fmla="*/ 683039 w 683039"/>
              <a:gd name="connsiteY3" fmla="*/ 0 h 2104103"/>
            </a:gdLst>
            <a:ahLst/>
            <a:cxnLst>
              <a:cxn ang="0">
                <a:pos x="connsiteX0" y="connsiteY0"/>
              </a:cxn>
              <a:cxn ang="0">
                <a:pos x="connsiteX1" y="connsiteY1"/>
              </a:cxn>
              <a:cxn ang="0">
                <a:pos x="connsiteX2" y="connsiteY2"/>
              </a:cxn>
              <a:cxn ang="0">
                <a:pos x="connsiteX3" y="connsiteY3"/>
              </a:cxn>
            </a:cxnLst>
            <a:rect l="l" t="t" r="r" b="b"/>
            <a:pathLst>
              <a:path w="683039" h="2104103">
                <a:moveTo>
                  <a:pt x="535555" y="2104103"/>
                </a:moveTo>
                <a:cubicBezTo>
                  <a:pt x="343826" y="2092632"/>
                  <a:pt x="152097" y="2081161"/>
                  <a:pt x="73439" y="1789471"/>
                </a:cubicBezTo>
                <a:cubicBezTo>
                  <a:pt x="-5219" y="1497781"/>
                  <a:pt x="-37994" y="652206"/>
                  <a:pt x="63606" y="353961"/>
                </a:cubicBezTo>
                <a:cubicBezTo>
                  <a:pt x="165206" y="55716"/>
                  <a:pt x="424122" y="27858"/>
                  <a:pt x="683039" y="0"/>
                </a:cubicBezTo>
              </a:path>
            </a:pathLst>
          </a:custGeom>
          <a:noFill/>
          <a:ln w="19050">
            <a:solidFill>
              <a:srgbClr val="00B0F0"/>
            </a:solidFill>
            <a:prstDash val="dash"/>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任意多边形 23"/>
          <p:cNvSpPr/>
          <p:nvPr/>
        </p:nvSpPr>
        <p:spPr bwMode="gray">
          <a:xfrm flipH="1">
            <a:off x="2135988" y="2580848"/>
            <a:ext cx="600364" cy="2482838"/>
          </a:xfrm>
          <a:custGeom>
            <a:avLst/>
            <a:gdLst>
              <a:gd name="connsiteX0" fmla="*/ 535555 w 683039"/>
              <a:gd name="connsiteY0" fmla="*/ 2104103 h 2104103"/>
              <a:gd name="connsiteX1" fmla="*/ 73439 w 683039"/>
              <a:gd name="connsiteY1" fmla="*/ 1789471 h 2104103"/>
              <a:gd name="connsiteX2" fmla="*/ 63606 w 683039"/>
              <a:gd name="connsiteY2" fmla="*/ 353961 h 2104103"/>
              <a:gd name="connsiteX3" fmla="*/ 683039 w 683039"/>
              <a:gd name="connsiteY3" fmla="*/ 0 h 2104103"/>
            </a:gdLst>
            <a:ahLst/>
            <a:cxnLst>
              <a:cxn ang="0">
                <a:pos x="connsiteX0" y="connsiteY0"/>
              </a:cxn>
              <a:cxn ang="0">
                <a:pos x="connsiteX1" y="connsiteY1"/>
              </a:cxn>
              <a:cxn ang="0">
                <a:pos x="connsiteX2" y="connsiteY2"/>
              </a:cxn>
              <a:cxn ang="0">
                <a:pos x="connsiteX3" y="connsiteY3"/>
              </a:cxn>
            </a:cxnLst>
            <a:rect l="l" t="t" r="r" b="b"/>
            <a:pathLst>
              <a:path w="683039" h="2104103">
                <a:moveTo>
                  <a:pt x="535555" y="2104103"/>
                </a:moveTo>
                <a:cubicBezTo>
                  <a:pt x="343826" y="2092632"/>
                  <a:pt x="152097" y="2081161"/>
                  <a:pt x="73439" y="1789471"/>
                </a:cubicBezTo>
                <a:cubicBezTo>
                  <a:pt x="-5219" y="1497781"/>
                  <a:pt x="-37994" y="652206"/>
                  <a:pt x="63606" y="353961"/>
                </a:cubicBezTo>
                <a:cubicBezTo>
                  <a:pt x="165206" y="55716"/>
                  <a:pt x="424122" y="27858"/>
                  <a:pt x="683039" y="0"/>
                </a:cubicBezTo>
              </a:path>
            </a:pathLst>
          </a:custGeom>
          <a:noFill/>
          <a:ln w="19050">
            <a:solidFill>
              <a:srgbClr val="EC7061"/>
            </a:solidFill>
            <a:prstDash val="solid"/>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5"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5" cstate="print"/>
          <a:srcRect/>
          <a:stretch>
            <a:fillRect/>
          </a:stretch>
        </p:blipFill>
        <p:spPr bwMode="gray">
          <a:xfrm>
            <a:off x="2903256" y="2816346"/>
            <a:ext cx="621447" cy="508456"/>
          </a:xfrm>
          <a:prstGeom prst="rect">
            <a:avLst/>
          </a:prstGeom>
          <a:noFill/>
        </p:spPr>
      </p:pic>
      <p:sp>
        <p:nvSpPr>
          <p:cNvPr id="26" name="椭圆 25"/>
          <p:cNvSpPr>
            <a:spLocks noChangeAspect="1"/>
          </p:cNvSpPr>
          <p:nvPr/>
        </p:nvSpPr>
        <p:spPr bwMode="gray">
          <a:xfrm>
            <a:off x="3082571" y="3221855"/>
            <a:ext cx="262818" cy="262818"/>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sz="13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a:t>
            </a:r>
            <a:endParaRPr lang="zh-CN" altLang="en-US" sz="13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椭圆 26"/>
          <p:cNvSpPr>
            <a:spLocks noChangeAspect="1"/>
          </p:cNvSpPr>
          <p:nvPr/>
        </p:nvSpPr>
        <p:spPr bwMode="gray">
          <a:xfrm>
            <a:off x="546865" y="1600250"/>
            <a:ext cx="222641" cy="222641"/>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sz="13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a:t>
            </a:r>
            <a:endParaRPr lang="zh-CN" altLang="en-US" sz="13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p:cNvSpPr/>
          <p:nvPr/>
        </p:nvSpPr>
        <p:spPr bwMode="gray">
          <a:xfrm>
            <a:off x="755144" y="1557743"/>
            <a:ext cx="1807069" cy="292623"/>
          </a:xfrm>
          <a:prstGeom prst="rect">
            <a:avLst/>
          </a:prstGeom>
        </p:spPr>
        <p:txBody>
          <a:bodyPr wrap="square">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PBR execution point</a:t>
            </a: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45403029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Huawei Sans" panose="020C0503030203020204" pitchFamily="34" charset="0"/>
              </a:rPr>
              <a:t>PBR Configuration (1)</a:t>
            </a:r>
            <a:endParaRPr lang="zh-CN" altLang="en-US" dirty="0"/>
          </a:p>
        </p:txBody>
      </p:sp>
      <p:sp>
        <p:nvSpPr>
          <p:cNvPr id="3" name="矩形 2"/>
          <p:cNvSpPr/>
          <p:nvPr/>
        </p:nvSpPr>
        <p:spPr bwMode="gray">
          <a:xfrm>
            <a:off x="1031515" y="1798096"/>
            <a:ext cx="10604557" cy="338422"/>
          </a:xfrm>
          <a:prstGeom prst="rect">
            <a:avLst/>
          </a:prstGeom>
          <a:solidFill>
            <a:srgbClr val="F4FBFE"/>
          </a:solidFill>
          <a:ln>
            <a:solidFill>
              <a:srgbClr val="99DFF9"/>
            </a:solidFill>
          </a:ln>
        </p:spPr>
        <p:txBody>
          <a:bodyPr wrap="square">
            <a:noAutofit/>
          </a:bodyPr>
          <a:lstStyle/>
          <a:p>
            <a:pPr fontAlgn="ctr"/>
            <a:r>
              <a:rPr sz="1599" dirty="0">
                <a:latin typeface="Huawei Sans" panose="020C0503030203020204" pitchFamily="34" charset="0"/>
                <a:ea typeface="方正兰亭黑简体" panose="02000000000000000000" pitchFamily="2" charset="-122"/>
                <a:sym typeface="Huawei Sans" panose="020C0503030203020204" pitchFamily="34" charset="0"/>
              </a:rPr>
              <a:t>[Huawei] </a:t>
            </a:r>
            <a:r>
              <a:rPr sz="1599" b="1" dirty="0">
                <a:latin typeface="Huawei Sans" panose="020C0503030203020204" pitchFamily="34" charset="0"/>
                <a:ea typeface="方正兰亭黑简体" panose="02000000000000000000" pitchFamily="2" charset="-122"/>
                <a:sym typeface="Huawei Sans" panose="020C0503030203020204" pitchFamily="34" charset="0"/>
              </a:rPr>
              <a:t>policy-based-route</a:t>
            </a:r>
            <a:r>
              <a:rPr sz="1599" dirty="0">
                <a:solidFill>
                  <a:srgbClr val="333333"/>
                </a:solidFill>
                <a:latin typeface="Huawei Sans" panose="020C0503030203020204" pitchFamily="34" charset="0"/>
                <a:ea typeface="方正兰亭黑简体" panose="02000000000000000000" pitchFamily="2" charset="-122"/>
                <a:sym typeface="Huawei Sans" panose="020C0503030203020204" pitchFamily="34" charset="0"/>
              </a:rPr>
              <a:t> </a:t>
            </a:r>
            <a:r>
              <a:rPr sz="1599" i="1" dirty="0">
                <a:solidFill>
                  <a:srgbClr val="333333"/>
                </a:solidFill>
                <a:latin typeface="Huawei Sans" panose="020C0503030203020204" pitchFamily="34" charset="0"/>
                <a:ea typeface="方正兰亭黑简体" panose="02000000000000000000" pitchFamily="2" charset="-122"/>
                <a:sym typeface="Huawei Sans" panose="020C0503030203020204" pitchFamily="34" charset="0"/>
              </a:rPr>
              <a:t>policy-name</a:t>
            </a:r>
            <a:r>
              <a:rPr sz="1599" dirty="0">
                <a:solidFill>
                  <a:srgbClr val="333333"/>
                </a:solidFill>
                <a:latin typeface="Huawei Sans" panose="020C0503030203020204" pitchFamily="34" charset="0"/>
                <a:ea typeface="方正兰亭黑简体" panose="02000000000000000000" pitchFamily="2" charset="-122"/>
                <a:sym typeface="Huawei Sans" panose="020C0503030203020204" pitchFamily="34" charset="0"/>
              </a:rPr>
              <a:t> { </a:t>
            </a:r>
            <a:r>
              <a:rPr sz="1599" b="1" dirty="0">
                <a:solidFill>
                  <a:srgbClr val="333333"/>
                </a:solidFill>
                <a:latin typeface="Huawei Sans" panose="020C0503030203020204" pitchFamily="34" charset="0"/>
                <a:ea typeface="方正兰亭黑简体" panose="02000000000000000000" pitchFamily="2" charset="-122"/>
                <a:sym typeface="Huawei Sans" panose="020C0503030203020204" pitchFamily="34" charset="0"/>
              </a:rPr>
              <a:t>deny</a:t>
            </a:r>
            <a:r>
              <a:rPr sz="1599" dirty="0">
                <a:solidFill>
                  <a:srgbClr val="333333"/>
                </a:solidFill>
                <a:latin typeface="Huawei Sans" panose="020C0503030203020204" pitchFamily="34" charset="0"/>
                <a:ea typeface="方正兰亭黑简体" panose="02000000000000000000" pitchFamily="2" charset="-122"/>
                <a:sym typeface="Huawei Sans" panose="020C0503030203020204" pitchFamily="34" charset="0"/>
              </a:rPr>
              <a:t> | </a:t>
            </a:r>
            <a:r>
              <a:rPr sz="1599" b="1" dirty="0">
                <a:solidFill>
                  <a:srgbClr val="333333"/>
                </a:solidFill>
                <a:latin typeface="Huawei Sans" panose="020C0503030203020204" pitchFamily="34" charset="0"/>
                <a:ea typeface="方正兰亭黑简体" panose="02000000000000000000" pitchFamily="2" charset="-122"/>
                <a:sym typeface="Huawei Sans" panose="020C0503030203020204" pitchFamily="34" charset="0"/>
              </a:rPr>
              <a:t>permit </a:t>
            </a:r>
            <a:r>
              <a:rPr sz="1599" dirty="0">
                <a:solidFill>
                  <a:srgbClr val="333333"/>
                </a:solidFill>
                <a:latin typeface="Huawei Sans" panose="020C0503030203020204" pitchFamily="34" charset="0"/>
                <a:ea typeface="方正兰亭黑简体" panose="02000000000000000000" pitchFamily="2" charset="-122"/>
                <a:sym typeface="Huawei Sans" panose="020C0503030203020204" pitchFamily="34" charset="0"/>
              </a:rPr>
              <a:t>} </a:t>
            </a:r>
            <a:r>
              <a:rPr sz="1599" b="1" dirty="0">
                <a:solidFill>
                  <a:srgbClr val="333333"/>
                </a:solidFill>
                <a:latin typeface="Huawei Sans" panose="020C0503030203020204" pitchFamily="34" charset="0"/>
                <a:ea typeface="方正兰亭黑简体" panose="02000000000000000000" pitchFamily="2" charset="-122"/>
                <a:sym typeface="Huawei Sans" panose="020C0503030203020204" pitchFamily="34" charset="0"/>
              </a:rPr>
              <a:t>node </a:t>
            </a:r>
            <a:r>
              <a:rPr sz="1599" i="1" dirty="0">
                <a:solidFill>
                  <a:srgbClr val="333333"/>
                </a:solidFill>
                <a:latin typeface="Huawei Sans" panose="020C0503030203020204" pitchFamily="34" charset="0"/>
                <a:ea typeface="方正兰亭黑简体" panose="02000000000000000000" pitchFamily="2" charset="-122"/>
                <a:sym typeface="Huawei Sans" panose="020C0503030203020204" pitchFamily="34" charset="0"/>
              </a:rPr>
              <a:t>node-id</a:t>
            </a:r>
            <a:endParaRPr lang="en-US" altLang="zh-CN" sz="1599"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4" name="矩形 3"/>
          <p:cNvSpPr/>
          <p:nvPr/>
        </p:nvSpPr>
        <p:spPr bwMode="gray">
          <a:xfrm>
            <a:off x="551169" y="1366118"/>
            <a:ext cx="11084902" cy="338422"/>
          </a:xfrm>
          <a:prstGeom prst="rect">
            <a:avLst/>
          </a:prstGeom>
        </p:spPr>
        <p:txBody>
          <a:bodyPr wrap="square">
            <a:noAutofit/>
          </a:bodyPr>
          <a:lstStyle/>
          <a:p>
            <a:pPr marL="342763" indent="-342763" fontAlgn="ctr">
              <a:buFont typeface="+mj-lt"/>
              <a:buAutoNum type="arabicPeriod"/>
            </a:pPr>
            <a:r>
              <a:rPr sz="1599" dirty="0">
                <a:latin typeface="Huawei Sans" panose="020C0503030203020204" pitchFamily="34" charset="0"/>
                <a:ea typeface="方正兰亭黑简体" panose="02000000000000000000" pitchFamily="2" charset="-122"/>
                <a:sym typeface="Huawei Sans" panose="020C0503030203020204" pitchFamily="34" charset="0"/>
              </a:rPr>
              <a:t>Create PBR.</a:t>
            </a:r>
            <a:endParaRPr lang="zh-CN" alt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 name="矩形 4"/>
          <p:cNvSpPr/>
          <p:nvPr/>
        </p:nvSpPr>
        <p:spPr bwMode="gray">
          <a:xfrm>
            <a:off x="1066670" y="2167754"/>
            <a:ext cx="10604557" cy="377585"/>
          </a:xfrm>
          <a:prstGeom prst="rect">
            <a:avLst/>
          </a:prstGeom>
        </p:spPr>
        <p:txBody>
          <a:bodyPr wrap="square">
            <a:noAutofit/>
          </a:bodyPr>
          <a:lstStyle/>
          <a:p>
            <a:pPr fontAlgn="ctr">
              <a:lnSpc>
                <a:spcPts val="2399"/>
              </a:lnSpc>
            </a:pPr>
            <a:r>
              <a:rPr sz="1599" dirty="0">
                <a:latin typeface="Huawei Sans" panose="020C0503030203020204" pitchFamily="34" charset="0"/>
                <a:ea typeface="方正兰亭黑简体" panose="02000000000000000000" pitchFamily="2" charset="-122"/>
                <a:sym typeface="Huawei Sans" panose="020C0503030203020204" pitchFamily="34" charset="0"/>
              </a:rPr>
              <a:t>Create a PBR policy and a PBR node. If a PBR node already exists, enter the local PBR view.</a:t>
            </a:r>
          </a:p>
        </p:txBody>
      </p:sp>
      <p:sp>
        <p:nvSpPr>
          <p:cNvPr id="6" name="矩形 5"/>
          <p:cNvSpPr/>
          <p:nvPr/>
        </p:nvSpPr>
        <p:spPr bwMode="gray">
          <a:xfrm>
            <a:off x="1031515" y="3041864"/>
            <a:ext cx="10604557" cy="584547"/>
          </a:xfrm>
          <a:prstGeom prst="rect">
            <a:avLst/>
          </a:prstGeom>
          <a:solidFill>
            <a:srgbClr val="F4FBFE"/>
          </a:solidFill>
          <a:ln>
            <a:solidFill>
              <a:srgbClr val="99DFF9"/>
            </a:solidFill>
          </a:ln>
        </p:spPr>
        <p:txBody>
          <a:bodyPr wrap="square">
            <a:noAutofit/>
          </a:bodyPr>
          <a:lstStyle/>
          <a:p>
            <a:pPr fontAlgn="ctr"/>
            <a:r>
              <a:rPr sz="1599" dirty="0">
                <a:latin typeface="Huawei Sans" panose="020C0503030203020204" pitchFamily="34" charset="0"/>
                <a:ea typeface="方正兰亭黑简体" panose="02000000000000000000" pitchFamily="2" charset="-122"/>
                <a:sym typeface="Huawei Sans" panose="020C0503030203020204" pitchFamily="34" charset="0"/>
              </a:rPr>
              <a:t>[Huawei-policy-based-route-PBR-10] </a:t>
            </a:r>
            <a:r>
              <a:rPr sz="1599" b="1" dirty="0">
                <a:latin typeface="Huawei Sans" panose="020C0503030203020204" pitchFamily="34" charset="0"/>
                <a:ea typeface="方正兰亭黑简体" panose="02000000000000000000" pitchFamily="2" charset="-122"/>
                <a:sym typeface="Huawei Sans" panose="020C0503030203020204" pitchFamily="34" charset="0"/>
              </a:rPr>
              <a:t>if-match </a:t>
            </a:r>
            <a:r>
              <a:rPr sz="1599" b="1" dirty="0" err="1">
                <a:latin typeface="Huawei Sans" panose="020C0503030203020204" pitchFamily="34" charset="0"/>
                <a:ea typeface="方正兰亭黑简体" panose="02000000000000000000" pitchFamily="2" charset="-122"/>
                <a:sym typeface="Huawei Sans" panose="020C0503030203020204" pitchFamily="34" charset="0"/>
              </a:rPr>
              <a:t>acl</a:t>
            </a:r>
            <a:r>
              <a:rPr sz="1599" b="1" dirty="0">
                <a:latin typeface="Huawei Sans" panose="020C0503030203020204" pitchFamily="34" charset="0"/>
                <a:ea typeface="方正兰亭黑简体" panose="02000000000000000000" pitchFamily="2" charset="-122"/>
                <a:sym typeface="Huawei Sans" panose="020C0503030203020204" pitchFamily="34" charset="0"/>
              </a:rPr>
              <a:t> </a:t>
            </a:r>
            <a:r>
              <a:rPr sz="1599" i="1" dirty="0" err="1">
                <a:latin typeface="Huawei Sans" panose="020C0503030203020204" pitchFamily="34" charset="0"/>
                <a:ea typeface="方正兰亭黑简体" panose="02000000000000000000" pitchFamily="2" charset="-122"/>
                <a:sym typeface="Huawei Sans" panose="020C0503030203020204" pitchFamily="34" charset="0"/>
              </a:rPr>
              <a:t>acl</a:t>
            </a:r>
            <a:r>
              <a:rPr sz="1599" i="1" dirty="0">
                <a:latin typeface="Huawei Sans" panose="020C0503030203020204" pitchFamily="34" charset="0"/>
                <a:ea typeface="方正兰亭黑简体" panose="02000000000000000000" pitchFamily="2" charset="-122"/>
                <a:sym typeface="Huawei Sans" panose="020C0503030203020204" pitchFamily="34" charset="0"/>
              </a:rPr>
              <a:t>-number</a:t>
            </a:r>
          </a:p>
          <a:p>
            <a:pPr fontAlgn="ctr"/>
            <a:r>
              <a:rPr sz="1599" dirty="0">
                <a:latin typeface="Huawei Sans" panose="020C0503030203020204" pitchFamily="34" charset="0"/>
                <a:ea typeface="方正兰亭黑简体" panose="02000000000000000000" pitchFamily="2" charset="-122"/>
                <a:sym typeface="Huawei Sans" panose="020C0503030203020204" pitchFamily="34" charset="0"/>
              </a:rPr>
              <a:t>[Huawei-policy-based-route-PBR-10] </a:t>
            </a:r>
            <a:r>
              <a:rPr sz="1599" b="1" dirty="0">
                <a:latin typeface="Huawei Sans" panose="020C0503030203020204" pitchFamily="34" charset="0"/>
                <a:ea typeface="方正兰亭黑简体" panose="02000000000000000000" pitchFamily="2" charset="-122"/>
                <a:sym typeface="Huawei Sans" panose="020C0503030203020204" pitchFamily="34" charset="0"/>
              </a:rPr>
              <a:t>if-match packet-length </a:t>
            </a:r>
            <a:r>
              <a:rPr sz="1599" i="1" dirty="0">
                <a:latin typeface="Huawei Sans" panose="020C0503030203020204" pitchFamily="34" charset="0"/>
                <a:ea typeface="方正兰亭黑简体" panose="02000000000000000000" pitchFamily="2" charset="-122"/>
                <a:sym typeface="Huawei Sans" panose="020C0503030203020204" pitchFamily="34" charset="0"/>
              </a:rPr>
              <a:t>min-length max-length</a:t>
            </a:r>
            <a:endParaRPr lang="en-US" altLang="zh-CN" sz="1599"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 name="矩形 6"/>
          <p:cNvSpPr/>
          <p:nvPr/>
        </p:nvSpPr>
        <p:spPr bwMode="gray">
          <a:xfrm>
            <a:off x="551169" y="2609885"/>
            <a:ext cx="11084902" cy="338422"/>
          </a:xfrm>
          <a:prstGeom prst="rect">
            <a:avLst/>
          </a:prstGeom>
        </p:spPr>
        <p:txBody>
          <a:bodyPr wrap="square">
            <a:noAutofit/>
          </a:bodyPr>
          <a:lstStyle/>
          <a:p>
            <a:pPr marL="342763" indent="-342763" fontAlgn="ctr">
              <a:buFont typeface="+mj-lt"/>
              <a:buAutoNum type="arabicPeriod" startAt="2"/>
            </a:pPr>
            <a:r>
              <a:rPr sz="1599" dirty="0">
                <a:latin typeface="Huawei Sans" panose="020C0503030203020204" pitchFamily="34" charset="0"/>
                <a:ea typeface="方正兰亭黑简体" panose="02000000000000000000" pitchFamily="2" charset="-122"/>
                <a:sym typeface="Huawei Sans" panose="020C0503030203020204" pitchFamily="34" charset="0"/>
              </a:rPr>
              <a:t>Set the matching conditions of IP packets.</a:t>
            </a:r>
          </a:p>
        </p:txBody>
      </p:sp>
      <p:sp>
        <p:nvSpPr>
          <p:cNvPr id="8" name="矩形 7"/>
          <p:cNvSpPr/>
          <p:nvPr/>
        </p:nvSpPr>
        <p:spPr bwMode="gray">
          <a:xfrm>
            <a:off x="1066670" y="3642139"/>
            <a:ext cx="10604557" cy="377585"/>
          </a:xfrm>
          <a:prstGeom prst="rect">
            <a:avLst/>
          </a:prstGeom>
        </p:spPr>
        <p:txBody>
          <a:bodyPr wrap="square">
            <a:noAutofit/>
          </a:bodyPr>
          <a:lstStyle/>
          <a:p>
            <a:pPr fontAlgn="ctr">
              <a:lnSpc>
                <a:spcPts val="2399"/>
              </a:lnSpc>
            </a:pPr>
            <a:r>
              <a:rPr sz="1599" dirty="0">
                <a:latin typeface="Huawei Sans" panose="020C0503030203020204" pitchFamily="34" charset="0"/>
                <a:ea typeface="方正兰亭黑简体" panose="02000000000000000000" pitchFamily="2" charset="-122"/>
                <a:sym typeface="Huawei Sans" panose="020C0503030203020204" pitchFamily="34" charset="0"/>
              </a:rPr>
              <a:t>By default, no matching condition is configured for a PBR policy. You can configure ACLs to match IP addresses or set the length of matching packets.</a:t>
            </a:r>
            <a:endParaRPr lang="en-US" altLang="zh-CN"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9" name="矩形 8"/>
          <p:cNvSpPr/>
          <p:nvPr/>
        </p:nvSpPr>
        <p:spPr bwMode="gray">
          <a:xfrm>
            <a:off x="1031515" y="4901838"/>
            <a:ext cx="10604557" cy="338422"/>
          </a:xfrm>
          <a:prstGeom prst="rect">
            <a:avLst/>
          </a:prstGeom>
          <a:solidFill>
            <a:srgbClr val="F4FBFE"/>
          </a:solidFill>
          <a:ln>
            <a:solidFill>
              <a:srgbClr val="99DFF9"/>
            </a:solidFill>
          </a:ln>
        </p:spPr>
        <p:txBody>
          <a:bodyPr wrap="square">
            <a:noAutofit/>
          </a:bodyPr>
          <a:lstStyle/>
          <a:p>
            <a:pPr fontAlgn="ctr"/>
            <a:r>
              <a:rPr sz="1599" dirty="0">
                <a:latin typeface="Huawei Sans" panose="020C0503030203020204" pitchFamily="34" charset="0"/>
                <a:ea typeface="方正兰亭黑简体" panose="02000000000000000000" pitchFamily="2" charset="-122"/>
                <a:sym typeface="Huawei Sans" panose="020C0503030203020204" pitchFamily="34" charset="0"/>
              </a:rPr>
              <a:t>[Huawei-policy-based-route-PBR-10] </a:t>
            </a:r>
            <a:r>
              <a:rPr sz="1599" b="1" dirty="0">
                <a:latin typeface="Huawei Sans" panose="020C0503030203020204" pitchFamily="34" charset="0"/>
                <a:ea typeface="方正兰亭黑简体" panose="02000000000000000000" pitchFamily="2" charset="-122"/>
                <a:sym typeface="Huawei Sans" panose="020C0503030203020204" pitchFamily="34" charset="0"/>
              </a:rPr>
              <a:t>apply output-interface </a:t>
            </a:r>
            <a:r>
              <a:rPr sz="1599" i="1" dirty="0">
                <a:latin typeface="Huawei Sans" panose="020C0503030203020204" pitchFamily="34" charset="0"/>
                <a:ea typeface="方正兰亭黑简体" panose="02000000000000000000" pitchFamily="2" charset="-122"/>
                <a:sym typeface="Huawei Sans" panose="020C0503030203020204" pitchFamily="34" charset="0"/>
              </a:rPr>
              <a:t>interface-type interface-number</a:t>
            </a:r>
            <a:endParaRPr lang="en-US" altLang="zh-CN" sz="1599"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0" name="矩形 9"/>
          <p:cNvSpPr/>
          <p:nvPr/>
        </p:nvSpPr>
        <p:spPr bwMode="gray">
          <a:xfrm>
            <a:off x="551169" y="4469859"/>
            <a:ext cx="11084902" cy="338422"/>
          </a:xfrm>
          <a:prstGeom prst="rect">
            <a:avLst/>
          </a:prstGeom>
        </p:spPr>
        <p:txBody>
          <a:bodyPr wrap="square">
            <a:noAutofit/>
          </a:bodyPr>
          <a:lstStyle/>
          <a:p>
            <a:pPr marL="342763" indent="-342763" fontAlgn="ctr">
              <a:buFont typeface="+mj-lt"/>
              <a:buAutoNum type="arabicPeriod" startAt="3"/>
            </a:pPr>
            <a:r>
              <a:rPr sz="1599" dirty="0">
                <a:latin typeface="Huawei Sans" panose="020C0503030203020204" pitchFamily="34" charset="0"/>
                <a:ea typeface="方正兰亭黑简体" panose="02000000000000000000" pitchFamily="2" charset="-122"/>
                <a:sym typeface="Huawei Sans" panose="020C0503030203020204" pitchFamily="34" charset="0"/>
              </a:rPr>
              <a:t>Specify the outbound interface of packets in the PBR policy.</a:t>
            </a:r>
          </a:p>
        </p:txBody>
      </p:sp>
      <p:sp>
        <p:nvSpPr>
          <p:cNvPr id="11" name="矩形 10"/>
          <p:cNvSpPr/>
          <p:nvPr/>
        </p:nvSpPr>
        <p:spPr bwMode="gray">
          <a:xfrm>
            <a:off x="1031515" y="5280284"/>
            <a:ext cx="10604557" cy="707610"/>
          </a:xfrm>
          <a:prstGeom prst="rect">
            <a:avLst/>
          </a:prstGeom>
        </p:spPr>
        <p:txBody>
          <a:bodyPr wrap="square">
            <a:noAutofit/>
          </a:bodyPr>
          <a:lstStyle/>
          <a:p>
            <a:pPr fontAlgn="ctr">
              <a:lnSpc>
                <a:spcPts val="2399"/>
              </a:lnSpc>
            </a:pPr>
            <a:r>
              <a:rPr sz="1599" dirty="0">
                <a:latin typeface="Huawei Sans" panose="020C0503030203020204" pitchFamily="34" charset="0"/>
                <a:ea typeface="方正兰亭黑简体" panose="02000000000000000000" pitchFamily="2" charset="-122"/>
                <a:sym typeface="Huawei Sans" panose="020C0503030203020204" pitchFamily="34" charset="0"/>
              </a:rPr>
              <a:t>By default, no outbound interface is configured for the PBR policy. After the configuration succeeds, the packets that match the PBR node can be sent from the specified outbound interface.</a:t>
            </a:r>
            <a:endParaRPr lang="en-US" altLang="zh-CN"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sz="1599" dirty="0">
                <a:latin typeface="Huawei Sans" panose="020C0503030203020204" pitchFamily="34" charset="0"/>
                <a:ea typeface="方正兰亭黑简体" panose="02000000000000000000" pitchFamily="2" charset="-122"/>
                <a:sym typeface="Huawei Sans" panose="020C0503030203020204" pitchFamily="34" charset="0"/>
              </a:rPr>
              <a:t>The outbound interface of packets cannot be a broadcast interface, such as an Ethernet interface.</a:t>
            </a:r>
            <a:endParaRPr lang="en-US" altLang="zh-CN"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89683907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PBR Configuration (2)</a:t>
            </a:r>
            <a:endParaRPr lang="zh-CN" altLang="en-US" dirty="0"/>
          </a:p>
        </p:txBody>
      </p:sp>
      <p:sp>
        <p:nvSpPr>
          <p:cNvPr id="3" name="矩形 2"/>
          <p:cNvSpPr/>
          <p:nvPr/>
        </p:nvSpPr>
        <p:spPr bwMode="gray">
          <a:xfrm>
            <a:off x="1031515" y="1798096"/>
            <a:ext cx="10604557" cy="338422"/>
          </a:xfrm>
          <a:prstGeom prst="rect">
            <a:avLst/>
          </a:prstGeom>
          <a:solidFill>
            <a:srgbClr val="F4FBFE"/>
          </a:solidFill>
          <a:ln>
            <a:solidFill>
              <a:srgbClr val="99DFF9"/>
            </a:solidFill>
          </a:ln>
        </p:spPr>
        <p:txBody>
          <a:bodyPr wrap="square">
            <a:noAutofit/>
          </a:bodyPr>
          <a:lstStyle/>
          <a:p>
            <a:pPr fontAlgn="ctr"/>
            <a:r>
              <a:rPr sz="1599" dirty="0">
                <a:latin typeface="Huawei Sans" panose="020C0503030203020204" pitchFamily="34" charset="0"/>
                <a:ea typeface="方正兰亭黑简体" panose="02000000000000000000" pitchFamily="2" charset="-122"/>
                <a:sym typeface="Huawei Sans" panose="020C0503030203020204" pitchFamily="34" charset="0"/>
              </a:rPr>
              <a:t>[Huawei-policy-based-route-PBR-10] </a:t>
            </a:r>
            <a:r>
              <a:rPr sz="1599" b="1" dirty="0">
                <a:latin typeface="Huawei Sans" panose="020C0503030203020204" pitchFamily="34" charset="0"/>
                <a:ea typeface="方正兰亭黑简体" panose="02000000000000000000" pitchFamily="2" charset="-122"/>
                <a:sym typeface="Huawei Sans" panose="020C0503030203020204" pitchFamily="34" charset="0"/>
              </a:rPr>
              <a:t>apply ip-address next-hop </a:t>
            </a:r>
            <a:r>
              <a:rPr sz="1599" i="1" dirty="0">
                <a:latin typeface="Huawei Sans" panose="020C0503030203020204" pitchFamily="34" charset="0"/>
                <a:ea typeface="方正兰亭黑简体" panose="02000000000000000000" pitchFamily="2" charset="-122"/>
                <a:sym typeface="Huawei Sans" panose="020C0503030203020204" pitchFamily="34" charset="0"/>
              </a:rPr>
              <a:t>ip-address1 [ ip-address2 ]</a:t>
            </a:r>
            <a:endParaRPr lang="en-US" altLang="zh-CN" sz="1599"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4" name="矩形 3"/>
          <p:cNvSpPr/>
          <p:nvPr/>
        </p:nvSpPr>
        <p:spPr bwMode="gray">
          <a:xfrm>
            <a:off x="551169" y="1366118"/>
            <a:ext cx="11084902" cy="338422"/>
          </a:xfrm>
          <a:prstGeom prst="rect">
            <a:avLst/>
          </a:prstGeom>
        </p:spPr>
        <p:txBody>
          <a:bodyPr wrap="square">
            <a:noAutofit/>
          </a:bodyPr>
          <a:lstStyle/>
          <a:p>
            <a:pPr marL="342763" indent="-342763" fontAlgn="ctr">
              <a:buFont typeface="+mj-lt"/>
              <a:buAutoNum type="arabicPeriod" startAt="4"/>
            </a:pPr>
            <a:r>
              <a:rPr sz="1599" dirty="0">
                <a:latin typeface="Huawei Sans" panose="020C0503030203020204" pitchFamily="34" charset="0"/>
                <a:ea typeface="方正兰亭黑简体" panose="02000000000000000000" pitchFamily="2" charset="-122"/>
                <a:sym typeface="Huawei Sans" panose="020C0503030203020204" pitchFamily="34" charset="0"/>
              </a:rPr>
              <a:t>Configure the </a:t>
            </a:r>
            <a:r>
              <a:rPr sz="1599" dirty="0">
                <a:latin typeface="Huawei Sans" panose="020C0503030203020204" pitchFamily="34" charset="0"/>
                <a:ea typeface="方正兰亭黑简体" panose="02000000000000000000" pitchFamily="2" charset="-122"/>
                <a:sym typeface="Huawei Sans" panose="020C0503030203020204" pitchFamily="34" charset="0"/>
              </a:rPr>
              <a:t>next</a:t>
            </a:r>
            <a:r>
              <a:rPr lang="en-US" sz="1599" dirty="0">
                <a:latin typeface="Huawei Sans" panose="020C0503030203020204" pitchFamily="34" charset="0"/>
                <a:ea typeface="方正兰亭黑简体" panose="02000000000000000000" pitchFamily="2" charset="-122"/>
                <a:sym typeface="Huawei Sans" panose="020C0503030203020204" pitchFamily="34" charset="0"/>
              </a:rPr>
              <a:t>-</a:t>
            </a:r>
            <a:r>
              <a:rPr sz="1599" dirty="0">
                <a:latin typeface="Huawei Sans" panose="020C0503030203020204" pitchFamily="34" charset="0"/>
                <a:ea typeface="方正兰亭黑简体" panose="02000000000000000000" pitchFamily="2" charset="-122"/>
                <a:sym typeface="Huawei Sans" panose="020C0503030203020204" pitchFamily="34" charset="0"/>
              </a:rPr>
              <a:t>hop </a:t>
            </a:r>
            <a:r>
              <a:rPr lang="en-US" sz="1599" dirty="0">
                <a:latin typeface="Huawei Sans" panose="020C0503030203020204" pitchFamily="34" charset="0"/>
                <a:ea typeface="方正兰亭黑简体" panose="02000000000000000000" pitchFamily="2" charset="-122"/>
                <a:sym typeface="Huawei Sans" panose="020C0503030203020204" pitchFamily="34" charset="0"/>
              </a:rPr>
              <a:t>IP address </a:t>
            </a:r>
            <a:r>
              <a:rPr sz="1599" dirty="0">
                <a:latin typeface="Huawei Sans" panose="020C0503030203020204" pitchFamily="34" charset="0"/>
                <a:ea typeface="方正兰亭黑简体" panose="02000000000000000000" pitchFamily="2" charset="-122"/>
                <a:sym typeface="Huawei Sans" panose="020C0503030203020204" pitchFamily="34" charset="0"/>
              </a:rPr>
              <a:t>of </a:t>
            </a:r>
            <a:r>
              <a:rPr sz="1599" dirty="0">
                <a:latin typeface="Huawei Sans" panose="020C0503030203020204" pitchFamily="34" charset="0"/>
                <a:ea typeface="方正兰亭黑简体" panose="02000000000000000000" pitchFamily="2" charset="-122"/>
                <a:sym typeface="Huawei Sans" panose="020C0503030203020204" pitchFamily="34" charset="0"/>
              </a:rPr>
              <a:t>packets in a PBR policy.</a:t>
            </a:r>
          </a:p>
        </p:txBody>
      </p:sp>
      <p:sp>
        <p:nvSpPr>
          <p:cNvPr id="5" name="矩形 4"/>
          <p:cNvSpPr/>
          <p:nvPr/>
        </p:nvSpPr>
        <p:spPr bwMode="gray">
          <a:xfrm>
            <a:off x="1031515" y="2158967"/>
            <a:ext cx="10604557" cy="377585"/>
          </a:xfrm>
          <a:prstGeom prst="rect">
            <a:avLst/>
          </a:prstGeom>
        </p:spPr>
        <p:txBody>
          <a:bodyPr wrap="square">
            <a:noAutofit/>
          </a:bodyPr>
          <a:lstStyle/>
          <a:p>
            <a:pPr fontAlgn="ctr">
              <a:lnSpc>
                <a:spcPts val="2399"/>
              </a:lnSpc>
            </a:pPr>
            <a:r>
              <a:rPr sz="1599" dirty="0">
                <a:latin typeface="Huawei Sans" panose="020C0503030203020204" pitchFamily="34" charset="0"/>
                <a:ea typeface="方正兰亭黑简体" panose="02000000000000000000" pitchFamily="2" charset="-122"/>
                <a:sym typeface="Huawei Sans" panose="020C0503030203020204" pitchFamily="34" charset="0"/>
              </a:rPr>
              <a:t>You can specify the next hop of packets. If no outbound interface is configured for a PBR node, packets matching PBR node are sent to the specified next hop.</a:t>
            </a:r>
          </a:p>
        </p:txBody>
      </p:sp>
      <p:sp>
        <p:nvSpPr>
          <p:cNvPr id="6" name="矩形 5"/>
          <p:cNvSpPr/>
          <p:nvPr/>
        </p:nvSpPr>
        <p:spPr bwMode="gray">
          <a:xfrm>
            <a:off x="1031515" y="3393418"/>
            <a:ext cx="10604557" cy="338422"/>
          </a:xfrm>
          <a:prstGeom prst="rect">
            <a:avLst/>
          </a:prstGeom>
          <a:solidFill>
            <a:srgbClr val="F4FBFE"/>
          </a:solidFill>
          <a:ln>
            <a:solidFill>
              <a:srgbClr val="99DFF9"/>
            </a:solidFill>
          </a:ln>
        </p:spPr>
        <p:txBody>
          <a:bodyPr wrap="square">
            <a:noAutofit/>
          </a:bodyPr>
          <a:lstStyle/>
          <a:p>
            <a:pPr fontAlgn="ctr"/>
            <a:r>
              <a:rPr sz="1599" dirty="0">
                <a:latin typeface="Huawei Sans" panose="020C0503030203020204" pitchFamily="34" charset="0"/>
                <a:ea typeface="方正兰亭黑简体" panose="02000000000000000000" pitchFamily="2" charset="-122"/>
                <a:sym typeface="Huawei Sans" panose="020C0503030203020204" pitchFamily="34" charset="0"/>
              </a:rPr>
              <a:t>[Huawei] </a:t>
            </a:r>
            <a:r>
              <a:rPr sz="1599" b="1" dirty="0">
                <a:latin typeface="Huawei Sans" panose="020C0503030203020204" pitchFamily="34" charset="0"/>
                <a:ea typeface="方正兰亭黑简体" panose="02000000000000000000" pitchFamily="2" charset="-122"/>
                <a:sym typeface="Huawei Sans" panose="020C0503030203020204" pitchFamily="34" charset="0"/>
              </a:rPr>
              <a:t>ip local policy-based-route </a:t>
            </a:r>
            <a:r>
              <a:rPr sz="1599" i="1" dirty="0">
                <a:latin typeface="Huawei Sans" panose="020C0503030203020204" pitchFamily="34" charset="0"/>
                <a:ea typeface="方正兰亭黑简体" panose="02000000000000000000" pitchFamily="2" charset="-122"/>
                <a:sym typeface="Huawei Sans" panose="020C0503030203020204" pitchFamily="34" charset="0"/>
              </a:rPr>
              <a:t>Policy-name</a:t>
            </a:r>
          </a:p>
        </p:txBody>
      </p:sp>
      <p:sp>
        <p:nvSpPr>
          <p:cNvPr id="7" name="矩形 6"/>
          <p:cNvSpPr/>
          <p:nvPr/>
        </p:nvSpPr>
        <p:spPr bwMode="gray">
          <a:xfrm>
            <a:off x="551169" y="2961440"/>
            <a:ext cx="11084902" cy="338422"/>
          </a:xfrm>
          <a:prstGeom prst="rect">
            <a:avLst/>
          </a:prstGeom>
        </p:spPr>
        <p:txBody>
          <a:bodyPr wrap="square">
            <a:noAutofit/>
          </a:bodyPr>
          <a:lstStyle/>
          <a:p>
            <a:pPr marL="342763" indent="-342763" fontAlgn="ctr">
              <a:buFont typeface="+mj-lt"/>
              <a:buAutoNum type="arabicPeriod" startAt="5"/>
            </a:pPr>
            <a:r>
              <a:rPr sz="1599" dirty="0">
                <a:latin typeface="Huawei Sans" panose="020C0503030203020204" pitchFamily="34" charset="0"/>
                <a:ea typeface="方正兰亭黑简体" panose="02000000000000000000" pitchFamily="2" charset="-122"/>
                <a:sym typeface="Huawei Sans" panose="020C0503030203020204" pitchFamily="34" charset="0"/>
              </a:rPr>
              <a:t>Enable PBR globally.</a:t>
            </a:r>
            <a:endParaRPr lang="zh-CN" alt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8" name="矩形 7"/>
          <p:cNvSpPr/>
          <p:nvPr/>
        </p:nvSpPr>
        <p:spPr bwMode="gray">
          <a:xfrm>
            <a:off x="1031515" y="4390937"/>
            <a:ext cx="10604557" cy="338422"/>
          </a:xfrm>
          <a:prstGeom prst="rect">
            <a:avLst/>
          </a:prstGeom>
          <a:solidFill>
            <a:srgbClr val="F4FBFE"/>
          </a:solidFill>
          <a:ln>
            <a:solidFill>
              <a:srgbClr val="99DFF9"/>
            </a:solidFill>
          </a:ln>
        </p:spPr>
        <p:txBody>
          <a:bodyPr wrap="square">
            <a:noAutofit/>
          </a:bodyPr>
          <a:lstStyle/>
          <a:p>
            <a:pPr fontAlgn="ctr"/>
            <a:r>
              <a:rPr sz="1599" dirty="0">
                <a:latin typeface="Huawei Sans" panose="020C0503030203020204" pitchFamily="34" charset="0"/>
                <a:ea typeface="方正兰亭黑简体" panose="02000000000000000000" pitchFamily="2" charset="-122"/>
                <a:sym typeface="Huawei Sans" panose="020C0503030203020204" pitchFamily="34" charset="0"/>
              </a:rPr>
              <a:t>[Huawei-GigabitEthernet0/0/0] </a:t>
            </a:r>
            <a:r>
              <a:rPr sz="1599" b="1" dirty="0">
                <a:latin typeface="Huawei Sans" panose="020C0503030203020204" pitchFamily="34" charset="0"/>
                <a:ea typeface="方正兰亭黑简体" panose="02000000000000000000" pitchFamily="2" charset="-122"/>
                <a:sym typeface="Huawei Sans" panose="020C0503030203020204" pitchFamily="34" charset="0"/>
              </a:rPr>
              <a:t>ip policy-based-route</a:t>
            </a:r>
            <a:r>
              <a:rPr sz="1599" i="1" dirty="0">
                <a:latin typeface="Huawei Sans" panose="020C0503030203020204" pitchFamily="34" charset="0"/>
                <a:ea typeface="方正兰亭黑简体" panose="02000000000000000000" pitchFamily="2" charset="-122"/>
                <a:sym typeface="Huawei Sans" panose="020C0503030203020204" pitchFamily="34" charset="0"/>
              </a:rPr>
              <a:t> Policy-name</a:t>
            </a:r>
            <a:r>
              <a:rPr sz="1599" b="1" dirty="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599"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9" name="矩形 8"/>
          <p:cNvSpPr/>
          <p:nvPr/>
        </p:nvSpPr>
        <p:spPr bwMode="gray">
          <a:xfrm>
            <a:off x="551169" y="3958959"/>
            <a:ext cx="11084902" cy="338422"/>
          </a:xfrm>
          <a:prstGeom prst="rect">
            <a:avLst/>
          </a:prstGeom>
        </p:spPr>
        <p:txBody>
          <a:bodyPr wrap="square">
            <a:noAutofit/>
          </a:bodyPr>
          <a:lstStyle/>
          <a:p>
            <a:pPr marL="342763" indent="-342763" fontAlgn="ctr">
              <a:buFont typeface="+mj-lt"/>
              <a:buAutoNum type="arabicPeriod" startAt="6"/>
            </a:pPr>
            <a:r>
              <a:rPr sz="1599" dirty="0">
                <a:latin typeface="Huawei Sans" panose="020C0503030203020204" pitchFamily="34" charset="0"/>
                <a:ea typeface="方正兰亭黑简体" panose="02000000000000000000" pitchFamily="2" charset="-122"/>
                <a:sym typeface="Huawei Sans" panose="020C0503030203020204" pitchFamily="34" charset="0"/>
              </a:rPr>
              <a:t>Enable PBR on an interface.</a:t>
            </a:r>
            <a:endParaRPr lang="zh-CN" alt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342865507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6096000" y="1242453"/>
            <a:ext cx="5662052" cy="4680000"/>
          </a:xfrm>
        </p:spPr>
        <p:txBody>
          <a:bodyPr/>
          <a:lstStyle/>
          <a:p>
            <a:pPr marL="0" indent="0">
              <a:buNone/>
            </a:pPr>
            <a:r>
              <a:rPr lang="en-US" altLang="zh-CN" sz="1800" dirty="0">
                <a:sym typeface="Huawei Sans" panose="020C0503030203020204" pitchFamily="34" charset="0"/>
              </a:rPr>
              <a:t>Requirements:</a:t>
            </a:r>
          </a:p>
          <a:p>
            <a:pPr lvl="1"/>
            <a:r>
              <a:rPr lang="en-US" altLang="zh-CN" sz="1600" dirty="0">
                <a:sym typeface="Huawei Sans" panose="020C0503030203020204" pitchFamily="34" charset="0"/>
              </a:rPr>
              <a:t>The intranet has two network segments: network segment 1 (10.1.1.0/24) and network segment 2 (10.1.2.0/24). PBR is configured on GE0/0/0 of RTA so that users on network segment 1 can access the Internet through ISP1 and users on network segment 2 can access the Internet through ISP2.</a:t>
            </a:r>
          </a:p>
          <a:p>
            <a:pPr lvl="1"/>
            <a:r>
              <a:rPr lang="en-US" altLang="zh-CN" sz="1600" dirty="0">
                <a:sym typeface="Huawei Sans" panose="020C0503030203020204" pitchFamily="34" charset="0"/>
              </a:rPr>
              <a:t>RTA is connected to a server in off-path mode. It is required that the PBR deployed on RTA not affect intranet users' access to the server.</a:t>
            </a:r>
          </a:p>
          <a:p>
            <a:pPr lvl="1"/>
            <a:endParaRPr lang="zh-CN" altLang="en-US" sz="1600" dirty="0"/>
          </a:p>
          <a:p>
            <a:endParaRPr lang="zh-CN" altLang="en-US" dirty="0"/>
          </a:p>
        </p:txBody>
      </p:sp>
      <p:sp>
        <p:nvSpPr>
          <p:cNvPr id="3" name="标题 2"/>
          <p:cNvSpPr>
            <a:spLocks noGrp="1"/>
          </p:cNvSpPr>
          <p:nvPr>
            <p:ph type="title"/>
          </p:nvPr>
        </p:nvSpPr>
        <p:spPr/>
        <p:txBody>
          <a:bodyPr/>
          <a:lstStyle/>
          <a:p>
            <a:r>
              <a:rPr lang="en-US" altLang="zh-CN" dirty="0">
                <a:sym typeface="Huawei Sans" panose="020C0503030203020204" pitchFamily="34" charset="0"/>
              </a:rPr>
              <a:t>Configuration Examples (1)</a:t>
            </a:r>
            <a:endParaRPr lang="zh-CN" altLang="en-US" dirty="0"/>
          </a:p>
        </p:txBody>
      </p:sp>
      <p:cxnSp>
        <p:nvCxnSpPr>
          <p:cNvPr id="4" name="直接箭头连接符 3"/>
          <p:cNvCxnSpPr/>
          <p:nvPr/>
        </p:nvCxnSpPr>
        <p:spPr bwMode="gray">
          <a:xfrm flipV="1">
            <a:off x="1427629" y="3406963"/>
            <a:ext cx="1255499" cy="711977"/>
          </a:xfrm>
          <a:prstGeom prst="straightConnector1">
            <a:avLst/>
          </a:prstGeom>
          <a:ln w="28575">
            <a:solidFill>
              <a:srgbClr val="00B0F0"/>
            </a:solidFill>
            <a:prstDash val="sysDash"/>
            <a:tailEnd type="triangle"/>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bwMode="gray">
          <a:xfrm flipV="1">
            <a:off x="1116196" y="4378906"/>
            <a:ext cx="0" cy="1199802"/>
          </a:xfrm>
          <a:prstGeom prst="straightConnector1">
            <a:avLst/>
          </a:prstGeom>
          <a:ln w="28575">
            <a:solidFill>
              <a:srgbClr val="00B0F0"/>
            </a:solidFill>
            <a:prstDash val="sysDash"/>
            <a:tailEnd type="triangle"/>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bwMode="gray">
          <a:xfrm>
            <a:off x="1116196" y="1630928"/>
            <a:ext cx="899309" cy="470094"/>
            <a:chOff x="8133063" y="1699504"/>
            <a:chExt cx="751638" cy="392903"/>
          </a:xfrm>
        </p:grpSpPr>
        <p:sp>
          <p:nvSpPr>
            <p:cNvPr id="7" name="Freeform 159"/>
            <p:cNvSpPr/>
            <p:nvPr/>
          </p:nvSpPr>
          <p:spPr bwMode="gray">
            <a:xfrm flipH="1">
              <a:off x="8133063" y="1699504"/>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矩形 7"/>
            <p:cNvSpPr/>
            <p:nvPr/>
          </p:nvSpPr>
          <p:spPr bwMode="gray">
            <a:xfrm>
              <a:off x="8299984" y="1810198"/>
              <a:ext cx="447580" cy="257138"/>
            </a:xfrm>
            <a:prstGeom prst="rect">
              <a:avLst/>
            </a:prstGeom>
          </p:spPr>
          <p:txBody>
            <a:bodyPr wrap="square">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ISP1</a:t>
              </a: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 name="组合 8"/>
          <p:cNvGrpSpPr/>
          <p:nvPr/>
        </p:nvGrpSpPr>
        <p:grpSpPr bwMode="gray">
          <a:xfrm>
            <a:off x="3721652" y="1630928"/>
            <a:ext cx="899309" cy="470094"/>
            <a:chOff x="8133063" y="1699504"/>
            <a:chExt cx="751638" cy="392903"/>
          </a:xfrm>
        </p:grpSpPr>
        <p:sp>
          <p:nvSpPr>
            <p:cNvPr id="10" name="Freeform 159"/>
            <p:cNvSpPr/>
            <p:nvPr/>
          </p:nvSpPr>
          <p:spPr bwMode="gray">
            <a:xfrm flipH="1">
              <a:off x="8133063" y="1699504"/>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矩形 10"/>
            <p:cNvSpPr/>
            <p:nvPr/>
          </p:nvSpPr>
          <p:spPr bwMode="gray">
            <a:xfrm>
              <a:off x="8299984" y="1810198"/>
              <a:ext cx="447580" cy="257138"/>
            </a:xfrm>
            <a:prstGeom prst="rect">
              <a:avLst/>
            </a:prstGeom>
          </p:spPr>
          <p:txBody>
            <a:bodyPr wrap="square">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ISP2</a:t>
              </a: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2" name="Straight Connector 52"/>
          <p:cNvCxnSpPr>
            <a:stCxn id="18" idx="0"/>
          </p:cNvCxnSpPr>
          <p:nvPr/>
        </p:nvCxnSpPr>
        <p:spPr bwMode="gray">
          <a:xfrm flipH="1" flipV="1">
            <a:off x="1534378" y="2101022"/>
            <a:ext cx="1329080" cy="55046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52"/>
          <p:cNvCxnSpPr>
            <a:stCxn id="18" idx="0"/>
          </p:cNvCxnSpPr>
          <p:nvPr/>
        </p:nvCxnSpPr>
        <p:spPr bwMode="gray">
          <a:xfrm flipV="1">
            <a:off x="2863458" y="2118937"/>
            <a:ext cx="1325667" cy="5325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a:endCxn id="31" idx="3"/>
          </p:cNvCxnSpPr>
          <p:nvPr/>
        </p:nvCxnSpPr>
        <p:spPr bwMode="gray">
          <a:xfrm flipH="1" flipV="1">
            <a:off x="1570166" y="2270930"/>
            <a:ext cx="921505" cy="380557"/>
          </a:xfrm>
          <a:prstGeom prst="straightConnector1">
            <a:avLst/>
          </a:prstGeom>
          <a:ln w="28575">
            <a:solidFill>
              <a:srgbClr val="00B0F0"/>
            </a:solidFill>
            <a:prstDash val="sysDash"/>
            <a:tailEnd type="triangle"/>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bwMode="gray">
          <a:xfrm flipV="1">
            <a:off x="4782905" y="4378906"/>
            <a:ext cx="0" cy="1199802"/>
          </a:xfrm>
          <a:prstGeom prst="straightConnector1">
            <a:avLst/>
          </a:prstGeom>
          <a:ln w="28575">
            <a:solidFill>
              <a:srgbClr val="EC7061"/>
            </a:solidFill>
            <a:tailEnd type="triangle"/>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bwMode="gray">
          <a:xfrm flipV="1">
            <a:off x="3296869" y="2311359"/>
            <a:ext cx="849569" cy="343149"/>
          </a:xfrm>
          <a:prstGeom prst="straightConnector1">
            <a:avLst/>
          </a:prstGeom>
          <a:ln w="28575">
            <a:solidFill>
              <a:srgbClr val="EC7061"/>
            </a:solidFill>
            <a:tailEnd type="triangle"/>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bwMode="gray">
          <a:xfrm flipH="1" flipV="1">
            <a:off x="3126680" y="3406963"/>
            <a:ext cx="1197520" cy="711981"/>
          </a:xfrm>
          <a:prstGeom prst="straightConnector1">
            <a:avLst/>
          </a:prstGeom>
          <a:ln w="28575">
            <a:solidFill>
              <a:srgbClr val="EC7061"/>
            </a:solidFill>
            <a:tailEnd type="triangle"/>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pic>
        <p:nvPicPr>
          <p:cNvPr id="18"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2600235" y="2651487"/>
            <a:ext cx="526445" cy="430728"/>
          </a:xfrm>
          <a:prstGeom prst="rect">
            <a:avLst/>
          </a:prstGeom>
          <a:noFill/>
        </p:spPr>
      </p:pic>
      <p:pic>
        <p:nvPicPr>
          <p:cNvPr id="19" name="图片 18" descr="通用交换机.png">
            <a:extLst>
              <a:ext uri="{FF2B5EF4-FFF2-40B4-BE49-F238E27FC236}">
                <a16:creationId xmlns:a16="http://schemas.microsoft.com/office/drawing/2014/main" xmlns="" id="{5583757F-4C12-471A-A130-6DAAF82105FA}"/>
              </a:ext>
            </a:extLst>
          </p:cNvPr>
          <p:cNvPicPr>
            <a:picLocks noChangeAspect="1"/>
          </p:cNvPicPr>
          <p:nvPr/>
        </p:nvPicPr>
        <p:blipFill>
          <a:blip r:embed="rId4" cstate="print"/>
          <a:stretch>
            <a:fillRect/>
          </a:stretch>
        </p:blipFill>
        <p:spPr bwMode="gray">
          <a:xfrm>
            <a:off x="2600235" y="3649320"/>
            <a:ext cx="526444" cy="430728"/>
          </a:xfrm>
          <a:prstGeom prst="rect">
            <a:avLst/>
          </a:prstGeom>
        </p:spPr>
      </p:pic>
      <p:pic>
        <p:nvPicPr>
          <p:cNvPr id="20" name="图片 19" descr="通用交换机.png">
            <a:extLst>
              <a:ext uri="{FF2B5EF4-FFF2-40B4-BE49-F238E27FC236}">
                <a16:creationId xmlns:a16="http://schemas.microsoft.com/office/drawing/2014/main" xmlns="" id="{5583757F-4C12-471A-A130-6DAAF82105FA}"/>
              </a:ext>
            </a:extLst>
          </p:cNvPr>
          <p:cNvPicPr>
            <a:picLocks noChangeAspect="1"/>
          </p:cNvPicPr>
          <p:nvPr/>
        </p:nvPicPr>
        <p:blipFill>
          <a:blip r:embed="rId4" cstate="print"/>
          <a:stretch>
            <a:fillRect/>
          </a:stretch>
        </p:blipFill>
        <p:spPr bwMode="gray">
          <a:xfrm>
            <a:off x="1378975" y="4357109"/>
            <a:ext cx="526444" cy="430728"/>
          </a:xfrm>
          <a:prstGeom prst="rect">
            <a:avLst/>
          </a:prstGeom>
        </p:spPr>
      </p:pic>
      <p:pic>
        <p:nvPicPr>
          <p:cNvPr id="21" name="图片 20" descr="通用交换机.png">
            <a:extLst>
              <a:ext uri="{FF2B5EF4-FFF2-40B4-BE49-F238E27FC236}">
                <a16:creationId xmlns:a16="http://schemas.microsoft.com/office/drawing/2014/main" xmlns="" id="{5583757F-4C12-471A-A130-6DAAF82105FA}"/>
              </a:ext>
            </a:extLst>
          </p:cNvPr>
          <p:cNvPicPr>
            <a:picLocks noChangeAspect="1"/>
          </p:cNvPicPr>
          <p:nvPr/>
        </p:nvPicPr>
        <p:blipFill>
          <a:blip r:embed="rId4" cstate="print"/>
          <a:stretch>
            <a:fillRect/>
          </a:stretch>
        </p:blipFill>
        <p:spPr bwMode="gray">
          <a:xfrm>
            <a:off x="3925902" y="4357109"/>
            <a:ext cx="526444" cy="430728"/>
          </a:xfrm>
          <a:prstGeom prst="rect">
            <a:avLst/>
          </a:prstGeom>
        </p:spPr>
      </p:pic>
      <p:cxnSp>
        <p:nvCxnSpPr>
          <p:cNvPr id="22" name="直接连接符 21">
            <a:extLst>
              <a:ext uri="{FF2B5EF4-FFF2-40B4-BE49-F238E27FC236}">
                <a16:creationId xmlns:a16="http://schemas.microsoft.com/office/drawing/2014/main" xmlns="" id="{50B8AEF7-5A8B-4E49-9853-46C25AF08883}"/>
              </a:ext>
            </a:extLst>
          </p:cNvPr>
          <p:cNvCxnSpPr>
            <a:stCxn id="19" idx="0"/>
            <a:endCxn id="18" idx="2"/>
          </p:cNvCxnSpPr>
          <p:nvPr/>
        </p:nvCxnSpPr>
        <p:spPr bwMode="gray">
          <a:xfrm flipV="1">
            <a:off x="2863457" y="3082215"/>
            <a:ext cx="1" cy="56710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50B8AEF7-5A8B-4E49-9853-46C25AF08883}"/>
              </a:ext>
            </a:extLst>
          </p:cNvPr>
          <p:cNvCxnSpPr>
            <a:stCxn id="20" idx="0"/>
            <a:endCxn id="19" idx="2"/>
          </p:cNvCxnSpPr>
          <p:nvPr/>
        </p:nvCxnSpPr>
        <p:spPr bwMode="gray">
          <a:xfrm flipV="1">
            <a:off x="1642197" y="4080047"/>
            <a:ext cx="1221261" cy="27706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50B8AEF7-5A8B-4E49-9853-46C25AF08883}"/>
              </a:ext>
            </a:extLst>
          </p:cNvPr>
          <p:cNvCxnSpPr>
            <a:stCxn id="21" idx="0"/>
            <a:endCxn id="19" idx="2"/>
          </p:cNvCxnSpPr>
          <p:nvPr/>
        </p:nvCxnSpPr>
        <p:spPr bwMode="gray">
          <a:xfrm flipH="1" flipV="1">
            <a:off x="2863457" y="4080047"/>
            <a:ext cx="1325666" cy="27706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50B8AEF7-5A8B-4E49-9853-46C25AF08883}"/>
              </a:ext>
            </a:extLst>
          </p:cNvPr>
          <p:cNvCxnSpPr>
            <a:stCxn id="26" idx="0"/>
            <a:endCxn id="20" idx="2"/>
          </p:cNvCxnSpPr>
          <p:nvPr/>
        </p:nvCxnSpPr>
        <p:spPr bwMode="gray">
          <a:xfrm flipV="1">
            <a:off x="1641718" y="4787838"/>
            <a:ext cx="479" cy="48337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26" name="图片 25"/>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378975" y="5271208"/>
            <a:ext cx="525488" cy="430728"/>
          </a:xfrm>
          <a:prstGeom prst="rect">
            <a:avLst/>
          </a:prstGeom>
        </p:spPr>
      </p:pic>
      <p:pic>
        <p:nvPicPr>
          <p:cNvPr id="27" name="图片 26"/>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925902" y="5271208"/>
            <a:ext cx="525488" cy="430728"/>
          </a:xfrm>
          <a:prstGeom prst="rect">
            <a:avLst/>
          </a:prstGeom>
        </p:spPr>
      </p:pic>
      <p:cxnSp>
        <p:nvCxnSpPr>
          <p:cNvPr id="28" name="直接连接符 27">
            <a:extLst>
              <a:ext uri="{FF2B5EF4-FFF2-40B4-BE49-F238E27FC236}">
                <a16:creationId xmlns:a16="http://schemas.microsoft.com/office/drawing/2014/main" xmlns="" id="{50B8AEF7-5A8B-4E49-9853-46C25AF08883}"/>
              </a:ext>
            </a:extLst>
          </p:cNvPr>
          <p:cNvCxnSpPr>
            <a:stCxn id="27" idx="0"/>
            <a:endCxn id="21" idx="2"/>
          </p:cNvCxnSpPr>
          <p:nvPr/>
        </p:nvCxnSpPr>
        <p:spPr bwMode="gray">
          <a:xfrm flipV="1">
            <a:off x="4188645" y="4787838"/>
            <a:ext cx="479" cy="48337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bwMode="gray">
          <a:xfrm>
            <a:off x="1103305" y="5743476"/>
            <a:ext cx="1077786" cy="303984"/>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10.1.1.0/24</a:t>
            </a: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框 29"/>
          <p:cNvSpPr txBox="1"/>
          <p:nvPr/>
        </p:nvSpPr>
        <p:spPr bwMode="gray">
          <a:xfrm>
            <a:off x="3650232" y="5743476"/>
            <a:ext cx="1077786" cy="303984"/>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10.1.2.0/24</a:t>
            </a: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p:cNvSpPr txBox="1"/>
          <p:nvPr/>
        </p:nvSpPr>
        <p:spPr bwMode="gray">
          <a:xfrm>
            <a:off x="662233" y="2118937"/>
            <a:ext cx="907933" cy="303984"/>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202.1.2.3</a:t>
            </a: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p:cNvSpPr txBox="1"/>
          <p:nvPr/>
        </p:nvSpPr>
        <p:spPr bwMode="gray">
          <a:xfrm>
            <a:off x="4328939" y="2118937"/>
            <a:ext cx="907933" cy="303984"/>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154.1.2.3</a:t>
            </a: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a:off x="1952177" y="3074846"/>
            <a:ext cx="843838" cy="303984"/>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GE0/0/0</a:t>
            </a: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4" name="直接连接符 33">
            <a:extLst>
              <a:ext uri="{FF2B5EF4-FFF2-40B4-BE49-F238E27FC236}">
                <a16:creationId xmlns:a16="http://schemas.microsoft.com/office/drawing/2014/main" xmlns="" id="{50B8AEF7-5A8B-4E49-9853-46C25AF08883}"/>
              </a:ext>
            </a:extLst>
          </p:cNvPr>
          <p:cNvCxnSpPr>
            <a:stCxn id="35" idx="1"/>
            <a:endCxn id="18" idx="3"/>
          </p:cNvCxnSpPr>
          <p:nvPr/>
        </p:nvCxnSpPr>
        <p:spPr bwMode="gray">
          <a:xfrm flipH="1" flipV="1">
            <a:off x="3126682" y="2866851"/>
            <a:ext cx="1435478" cy="302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35" name="图片 34" descr="通用服务器-蓝.png">
            <a:extLst>
              <a:ext uri="{FF2B5EF4-FFF2-40B4-BE49-F238E27FC236}">
                <a16:creationId xmlns:a16="http://schemas.microsoft.com/office/drawing/2014/main" xmlns="" id="{B2C40AE6-2029-4F3E-954D-5911E6D94FB2}"/>
              </a:ext>
            </a:extLst>
          </p:cNvPr>
          <p:cNvPicPr>
            <a:picLocks noChangeAspect="1"/>
          </p:cNvPicPr>
          <p:nvPr/>
        </p:nvPicPr>
        <p:blipFill>
          <a:blip r:embed="rId6" cstate="print"/>
          <a:stretch>
            <a:fillRect/>
          </a:stretch>
        </p:blipFill>
        <p:spPr bwMode="gray">
          <a:xfrm>
            <a:off x="4562159" y="2654506"/>
            <a:ext cx="526444" cy="430728"/>
          </a:xfrm>
          <a:prstGeom prst="rect">
            <a:avLst/>
          </a:prstGeom>
        </p:spPr>
      </p:pic>
      <p:sp>
        <p:nvSpPr>
          <p:cNvPr id="36" name="矩形 35"/>
          <p:cNvSpPr/>
          <p:nvPr/>
        </p:nvSpPr>
        <p:spPr bwMode="gray">
          <a:xfrm>
            <a:off x="4351356" y="3075543"/>
            <a:ext cx="1016228" cy="307657"/>
          </a:xfrm>
          <a:prstGeom prst="rect">
            <a:avLst/>
          </a:prstGeom>
        </p:spPr>
        <p:txBody>
          <a:bodyPr wrap="square">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10.1.3.254</a:t>
            </a: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bwMode="gray">
          <a:xfrm>
            <a:off x="2050383" y="2705199"/>
            <a:ext cx="504134" cy="303984"/>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RTA</a:t>
            </a: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35747208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Configuration Examples (2)</a:t>
            </a:r>
            <a:endParaRPr lang="zh-CN" altLang="en-US" dirty="0"/>
          </a:p>
        </p:txBody>
      </p:sp>
      <p:sp>
        <p:nvSpPr>
          <p:cNvPr id="3" name="文本框 2"/>
          <p:cNvSpPr txBox="1"/>
          <p:nvPr/>
        </p:nvSpPr>
        <p:spPr bwMode="gray">
          <a:xfrm>
            <a:off x="6111689" y="2320755"/>
            <a:ext cx="5648997" cy="1225078"/>
          </a:xfrm>
          <a:prstGeom prst="rect">
            <a:avLst/>
          </a:prstGeom>
          <a:solidFill>
            <a:srgbClr val="F4FBFE"/>
          </a:solidFill>
          <a:ln>
            <a:solidFill>
              <a:srgbClr val="99DFF9"/>
            </a:solidFill>
          </a:ln>
        </p:spPr>
        <p:txBody>
          <a:bodyPr wrap="square" rtlCol="0" anchor="ctr">
            <a:noAutofit/>
          </a:bodyPr>
          <a:lstStyle/>
          <a:p>
            <a:pPr fontAlgn="ct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[RTA] </a:t>
            </a:r>
            <a:r>
              <a:rPr sz="1200" b="1" dirty="0" err="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acl</a:t>
            </a:r>
            <a:r>
              <a:rPr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number 3000</a:t>
            </a:r>
          </a:p>
          <a:p>
            <a:pPr fontAlgn="ct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[RTA-acl-adv-3000] </a:t>
            </a:r>
            <a:r>
              <a:rPr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rule 1 deny ip source 10.1.1.0 0.0.0.255 destination 10.1.3.254 0</a:t>
            </a:r>
          </a:p>
          <a:p>
            <a:pPr fontAlgn="ct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[RTA-acl-adv-3000] </a:t>
            </a:r>
            <a:r>
              <a:rPr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rule 2 permit ip source 10.1.1.0 0.0.0.255 destination </a:t>
            </a:r>
            <a:endParaRPr lang="en-US" altLang="zh-CN" sz="12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0.0.0.0 0</a:t>
            </a:r>
          </a:p>
        </p:txBody>
      </p:sp>
      <p:sp>
        <p:nvSpPr>
          <p:cNvPr id="4" name="文本框 3"/>
          <p:cNvSpPr txBox="1"/>
          <p:nvPr/>
        </p:nvSpPr>
        <p:spPr bwMode="gray">
          <a:xfrm>
            <a:off x="5718220" y="1290440"/>
            <a:ext cx="5931703" cy="652231"/>
          </a:xfrm>
          <a:prstGeom prst="rect">
            <a:avLst/>
          </a:prstGeom>
          <a:noFill/>
        </p:spPr>
        <p:txBody>
          <a:bodyPr wrap="square" rtlCol="0">
            <a:noAutofit/>
          </a:bodyPr>
          <a:lstStyle/>
          <a:p>
            <a:pPr marL="342763" indent="-342763" fontAlgn="ctr">
              <a:buFont typeface="+mj-lt"/>
              <a:buAutoNum type="arabicPeriod"/>
            </a:pPr>
            <a:r>
              <a:rPr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Configure ACL 3000. Configure ACL rule 1 to deny the traffic originated from network segment 1 to the server, and configure ACL rule 2 to permit the traffic originated from network segment 1 to the Internet.</a:t>
            </a:r>
            <a:endParaRPr lang="zh-CN" altLang="en-US"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 name="直接箭头连接符 4"/>
          <p:cNvCxnSpPr/>
          <p:nvPr/>
        </p:nvCxnSpPr>
        <p:spPr bwMode="gray">
          <a:xfrm flipV="1">
            <a:off x="1427629" y="3406963"/>
            <a:ext cx="1255499" cy="711977"/>
          </a:xfrm>
          <a:prstGeom prst="straightConnector1">
            <a:avLst/>
          </a:prstGeom>
          <a:ln w="28575">
            <a:solidFill>
              <a:srgbClr val="00B0F0"/>
            </a:solidFill>
            <a:prstDash val="sysDash"/>
            <a:tailEnd type="triangle"/>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bwMode="gray">
          <a:xfrm flipV="1">
            <a:off x="1116196" y="4378906"/>
            <a:ext cx="0" cy="1199802"/>
          </a:xfrm>
          <a:prstGeom prst="straightConnector1">
            <a:avLst/>
          </a:prstGeom>
          <a:ln w="28575">
            <a:solidFill>
              <a:srgbClr val="00B0F0"/>
            </a:solidFill>
            <a:prstDash val="sysDash"/>
            <a:tailEnd type="triangle"/>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bwMode="gray">
          <a:xfrm>
            <a:off x="1116196" y="1630928"/>
            <a:ext cx="899309" cy="470094"/>
            <a:chOff x="8133063" y="1699504"/>
            <a:chExt cx="751638" cy="392903"/>
          </a:xfrm>
        </p:grpSpPr>
        <p:sp>
          <p:nvSpPr>
            <p:cNvPr id="8" name="Freeform 159"/>
            <p:cNvSpPr/>
            <p:nvPr/>
          </p:nvSpPr>
          <p:spPr bwMode="gray">
            <a:xfrm flipH="1">
              <a:off x="8133063" y="1699504"/>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矩形 8"/>
            <p:cNvSpPr/>
            <p:nvPr/>
          </p:nvSpPr>
          <p:spPr bwMode="gray">
            <a:xfrm>
              <a:off x="8299984" y="1810198"/>
              <a:ext cx="447580" cy="257138"/>
            </a:xfrm>
            <a:prstGeom prst="rect">
              <a:avLst/>
            </a:prstGeom>
          </p:spPr>
          <p:txBody>
            <a:bodyPr wrap="square">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ISP1</a:t>
              </a: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 name="组合 9"/>
          <p:cNvGrpSpPr/>
          <p:nvPr/>
        </p:nvGrpSpPr>
        <p:grpSpPr bwMode="gray">
          <a:xfrm>
            <a:off x="3721652" y="1630928"/>
            <a:ext cx="899309" cy="470094"/>
            <a:chOff x="8133063" y="1699504"/>
            <a:chExt cx="751638" cy="392903"/>
          </a:xfrm>
        </p:grpSpPr>
        <p:sp>
          <p:nvSpPr>
            <p:cNvPr id="11" name="Freeform 159"/>
            <p:cNvSpPr/>
            <p:nvPr/>
          </p:nvSpPr>
          <p:spPr bwMode="gray">
            <a:xfrm flipH="1">
              <a:off x="8133063" y="1699504"/>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矩形 11"/>
            <p:cNvSpPr/>
            <p:nvPr/>
          </p:nvSpPr>
          <p:spPr bwMode="gray">
            <a:xfrm>
              <a:off x="8299984" y="1810198"/>
              <a:ext cx="447580" cy="257138"/>
            </a:xfrm>
            <a:prstGeom prst="rect">
              <a:avLst/>
            </a:prstGeom>
          </p:spPr>
          <p:txBody>
            <a:bodyPr wrap="square">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ISP2</a:t>
              </a: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3" name="Straight Connector 52"/>
          <p:cNvCxnSpPr>
            <a:stCxn id="19" idx="0"/>
          </p:cNvCxnSpPr>
          <p:nvPr/>
        </p:nvCxnSpPr>
        <p:spPr bwMode="gray">
          <a:xfrm flipH="1" flipV="1">
            <a:off x="1534378" y="2101022"/>
            <a:ext cx="1329080" cy="55046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52"/>
          <p:cNvCxnSpPr>
            <a:stCxn id="19" idx="0"/>
          </p:cNvCxnSpPr>
          <p:nvPr/>
        </p:nvCxnSpPr>
        <p:spPr bwMode="gray">
          <a:xfrm flipV="1">
            <a:off x="2863458" y="2118937"/>
            <a:ext cx="1325667" cy="5325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a:endCxn id="32" idx="3"/>
          </p:cNvCxnSpPr>
          <p:nvPr/>
        </p:nvCxnSpPr>
        <p:spPr bwMode="gray">
          <a:xfrm flipH="1" flipV="1">
            <a:off x="1570166" y="2270930"/>
            <a:ext cx="921505" cy="380557"/>
          </a:xfrm>
          <a:prstGeom prst="straightConnector1">
            <a:avLst/>
          </a:prstGeom>
          <a:ln w="28575">
            <a:solidFill>
              <a:srgbClr val="00B0F0"/>
            </a:solidFill>
            <a:prstDash val="sysDash"/>
            <a:tailEnd type="triangle"/>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bwMode="gray">
          <a:xfrm flipV="1">
            <a:off x="4782905" y="4378906"/>
            <a:ext cx="0" cy="1199802"/>
          </a:xfrm>
          <a:prstGeom prst="straightConnector1">
            <a:avLst/>
          </a:prstGeom>
          <a:ln w="28575">
            <a:solidFill>
              <a:srgbClr val="EC7061"/>
            </a:solidFill>
            <a:tailEnd type="triangle"/>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bwMode="gray">
          <a:xfrm flipV="1">
            <a:off x="3296869" y="2311359"/>
            <a:ext cx="849569" cy="343149"/>
          </a:xfrm>
          <a:prstGeom prst="straightConnector1">
            <a:avLst/>
          </a:prstGeom>
          <a:ln w="28575">
            <a:solidFill>
              <a:srgbClr val="EC7061"/>
            </a:solidFill>
            <a:tailEnd type="triangle"/>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bwMode="gray">
          <a:xfrm flipH="1" flipV="1">
            <a:off x="3126680" y="3406963"/>
            <a:ext cx="1197520" cy="711981"/>
          </a:xfrm>
          <a:prstGeom prst="straightConnector1">
            <a:avLst/>
          </a:prstGeom>
          <a:ln w="28575">
            <a:solidFill>
              <a:srgbClr val="EC7061"/>
            </a:solidFill>
            <a:tailEnd type="triangle"/>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pic>
        <p:nvPicPr>
          <p:cNvPr id="19"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2600235" y="2651487"/>
            <a:ext cx="526445" cy="430728"/>
          </a:xfrm>
          <a:prstGeom prst="rect">
            <a:avLst/>
          </a:prstGeom>
          <a:noFill/>
        </p:spPr>
      </p:pic>
      <p:pic>
        <p:nvPicPr>
          <p:cNvPr id="20" name="图片 19" descr="通用交换机.png">
            <a:extLst>
              <a:ext uri="{FF2B5EF4-FFF2-40B4-BE49-F238E27FC236}">
                <a16:creationId xmlns:a16="http://schemas.microsoft.com/office/drawing/2014/main" xmlns="" id="{5583757F-4C12-471A-A130-6DAAF82105FA}"/>
              </a:ext>
            </a:extLst>
          </p:cNvPr>
          <p:cNvPicPr>
            <a:picLocks noChangeAspect="1"/>
          </p:cNvPicPr>
          <p:nvPr/>
        </p:nvPicPr>
        <p:blipFill>
          <a:blip r:embed="rId4" cstate="print"/>
          <a:stretch>
            <a:fillRect/>
          </a:stretch>
        </p:blipFill>
        <p:spPr bwMode="gray">
          <a:xfrm>
            <a:off x="2600235" y="3649320"/>
            <a:ext cx="526444" cy="430728"/>
          </a:xfrm>
          <a:prstGeom prst="rect">
            <a:avLst/>
          </a:prstGeom>
        </p:spPr>
      </p:pic>
      <p:pic>
        <p:nvPicPr>
          <p:cNvPr id="21" name="图片 20" descr="通用交换机.png">
            <a:extLst>
              <a:ext uri="{FF2B5EF4-FFF2-40B4-BE49-F238E27FC236}">
                <a16:creationId xmlns:a16="http://schemas.microsoft.com/office/drawing/2014/main" xmlns="" id="{5583757F-4C12-471A-A130-6DAAF82105FA}"/>
              </a:ext>
            </a:extLst>
          </p:cNvPr>
          <p:cNvPicPr>
            <a:picLocks noChangeAspect="1"/>
          </p:cNvPicPr>
          <p:nvPr/>
        </p:nvPicPr>
        <p:blipFill>
          <a:blip r:embed="rId4" cstate="print"/>
          <a:stretch>
            <a:fillRect/>
          </a:stretch>
        </p:blipFill>
        <p:spPr bwMode="gray">
          <a:xfrm>
            <a:off x="1378975" y="4357109"/>
            <a:ext cx="526444" cy="430728"/>
          </a:xfrm>
          <a:prstGeom prst="rect">
            <a:avLst/>
          </a:prstGeom>
        </p:spPr>
      </p:pic>
      <p:pic>
        <p:nvPicPr>
          <p:cNvPr id="22" name="图片 21" descr="通用交换机.png">
            <a:extLst>
              <a:ext uri="{FF2B5EF4-FFF2-40B4-BE49-F238E27FC236}">
                <a16:creationId xmlns:a16="http://schemas.microsoft.com/office/drawing/2014/main" xmlns="" id="{5583757F-4C12-471A-A130-6DAAF82105FA}"/>
              </a:ext>
            </a:extLst>
          </p:cNvPr>
          <p:cNvPicPr>
            <a:picLocks noChangeAspect="1"/>
          </p:cNvPicPr>
          <p:nvPr/>
        </p:nvPicPr>
        <p:blipFill>
          <a:blip r:embed="rId4" cstate="print"/>
          <a:stretch>
            <a:fillRect/>
          </a:stretch>
        </p:blipFill>
        <p:spPr bwMode="gray">
          <a:xfrm>
            <a:off x="3925902" y="4357109"/>
            <a:ext cx="526444" cy="430728"/>
          </a:xfrm>
          <a:prstGeom prst="rect">
            <a:avLst/>
          </a:prstGeom>
        </p:spPr>
      </p:pic>
      <p:cxnSp>
        <p:nvCxnSpPr>
          <p:cNvPr id="23" name="直接连接符 22">
            <a:extLst>
              <a:ext uri="{FF2B5EF4-FFF2-40B4-BE49-F238E27FC236}">
                <a16:creationId xmlns:a16="http://schemas.microsoft.com/office/drawing/2014/main" xmlns="" id="{50B8AEF7-5A8B-4E49-9853-46C25AF08883}"/>
              </a:ext>
            </a:extLst>
          </p:cNvPr>
          <p:cNvCxnSpPr>
            <a:stCxn id="20" idx="0"/>
            <a:endCxn id="19" idx="2"/>
          </p:cNvCxnSpPr>
          <p:nvPr/>
        </p:nvCxnSpPr>
        <p:spPr bwMode="gray">
          <a:xfrm flipV="1">
            <a:off x="2863457" y="3082215"/>
            <a:ext cx="1" cy="56710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50B8AEF7-5A8B-4E49-9853-46C25AF08883}"/>
              </a:ext>
            </a:extLst>
          </p:cNvPr>
          <p:cNvCxnSpPr>
            <a:stCxn id="21" idx="0"/>
            <a:endCxn id="20" idx="2"/>
          </p:cNvCxnSpPr>
          <p:nvPr/>
        </p:nvCxnSpPr>
        <p:spPr bwMode="gray">
          <a:xfrm flipV="1">
            <a:off x="1642197" y="4080047"/>
            <a:ext cx="1221261" cy="27706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50B8AEF7-5A8B-4E49-9853-46C25AF08883}"/>
              </a:ext>
            </a:extLst>
          </p:cNvPr>
          <p:cNvCxnSpPr>
            <a:stCxn id="22" idx="0"/>
            <a:endCxn id="20" idx="2"/>
          </p:cNvCxnSpPr>
          <p:nvPr/>
        </p:nvCxnSpPr>
        <p:spPr bwMode="gray">
          <a:xfrm flipH="1" flipV="1">
            <a:off x="2863457" y="4080047"/>
            <a:ext cx="1325666" cy="27706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50B8AEF7-5A8B-4E49-9853-46C25AF08883}"/>
              </a:ext>
            </a:extLst>
          </p:cNvPr>
          <p:cNvCxnSpPr>
            <a:stCxn id="27" idx="0"/>
            <a:endCxn id="21" idx="2"/>
          </p:cNvCxnSpPr>
          <p:nvPr/>
        </p:nvCxnSpPr>
        <p:spPr bwMode="gray">
          <a:xfrm flipV="1">
            <a:off x="1641718" y="4787838"/>
            <a:ext cx="479" cy="48337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27" name="图片 26"/>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378975" y="5271208"/>
            <a:ext cx="525488" cy="430728"/>
          </a:xfrm>
          <a:prstGeom prst="rect">
            <a:avLst/>
          </a:prstGeom>
        </p:spPr>
      </p:pic>
      <p:pic>
        <p:nvPicPr>
          <p:cNvPr id="28" name="图片 27"/>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925902" y="5271208"/>
            <a:ext cx="525488" cy="430728"/>
          </a:xfrm>
          <a:prstGeom prst="rect">
            <a:avLst/>
          </a:prstGeom>
        </p:spPr>
      </p:pic>
      <p:cxnSp>
        <p:nvCxnSpPr>
          <p:cNvPr id="29" name="直接连接符 28">
            <a:extLst>
              <a:ext uri="{FF2B5EF4-FFF2-40B4-BE49-F238E27FC236}">
                <a16:creationId xmlns:a16="http://schemas.microsoft.com/office/drawing/2014/main" xmlns="" id="{50B8AEF7-5A8B-4E49-9853-46C25AF08883}"/>
              </a:ext>
            </a:extLst>
          </p:cNvPr>
          <p:cNvCxnSpPr>
            <a:stCxn id="28" idx="0"/>
            <a:endCxn id="22" idx="2"/>
          </p:cNvCxnSpPr>
          <p:nvPr/>
        </p:nvCxnSpPr>
        <p:spPr bwMode="gray">
          <a:xfrm flipV="1">
            <a:off x="4188645" y="4787838"/>
            <a:ext cx="479" cy="48337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bwMode="gray">
          <a:xfrm>
            <a:off x="1103305" y="5743476"/>
            <a:ext cx="1077786" cy="303984"/>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10.1.1.0/24</a:t>
            </a: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p:cNvSpPr txBox="1"/>
          <p:nvPr/>
        </p:nvSpPr>
        <p:spPr bwMode="gray">
          <a:xfrm>
            <a:off x="3650232" y="5743476"/>
            <a:ext cx="1077786" cy="303984"/>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10.1.2.0/24</a:t>
            </a: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p:cNvSpPr txBox="1"/>
          <p:nvPr/>
        </p:nvSpPr>
        <p:spPr bwMode="gray">
          <a:xfrm>
            <a:off x="662233" y="2118937"/>
            <a:ext cx="907933" cy="303984"/>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202.1.2.3</a:t>
            </a: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a:off x="4328939" y="2118937"/>
            <a:ext cx="907933" cy="303984"/>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154.1.2.3</a:t>
            </a: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1952177" y="3074846"/>
            <a:ext cx="843838" cy="303984"/>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GE0/0/0</a:t>
            </a: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5" name="直接连接符 34">
            <a:extLst>
              <a:ext uri="{FF2B5EF4-FFF2-40B4-BE49-F238E27FC236}">
                <a16:creationId xmlns:a16="http://schemas.microsoft.com/office/drawing/2014/main" xmlns="" id="{50B8AEF7-5A8B-4E49-9853-46C25AF08883}"/>
              </a:ext>
            </a:extLst>
          </p:cNvPr>
          <p:cNvCxnSpPr>
            <a:stCxn id="36" idx="1"/>
            <a:endCxn id="19" idx="3"/>
          </p:cNvCxnSpPr>
          <p:nvPr/>
        </p:nvCxnSpPr>
        <p:spPr bwMode="gray">
          <a:xfrm flipH="1" flipV="1">
            <a:off x="3126682" y="2866851"/>
            <a:ext cx="1435478" cy="302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36" name="图片 35" descr="通用服务器-蓝.png">
            <a:extLst>
              <a:ext uri="{FF2B5EF4-FFF2-40B4-BE49-F238E27FC236}">
                <a16:creationId xmlns:a16="http://schemas.microsoft.com/office/drawing/2014/main" xmlns="" id="{B2C40AE6-2029-4F3E-954D-5911E6D94FB2}"/>
              </a:ext>
            </a:extLst>
          </p:cNvPr>
          <p:cNvPicPr>
            <a:picLocks noChangeAspect="1"/>
          </p:cNvPicPr>
          <p:nvPr/>
        </p:nvPicPr>
        <p:blipFill>
          <a:blip r:embed="rId6" cstate="print"/>
          <a:stretch>
            <a:fillRect/>
          </a:stretch>
        </p:blipFill>
        <p:spPr bwMode="gray">
          <a:xfrm>
            <a:off x="4562159" y="2654506"/>
            <a:ext cx="526444" cy="430728"/>
          </a:xfrm>
          <a:prstGeom prst="rect">
            <a:avLst/>
          </a:prstGeom>
        </p:spPr>
      </p:pic>
      <p:sp>
        <p:nvSpPr>
          <p:cNvPr id="37" name="矩形 36"/>
          <p:cNvSpPr/>
          <p:nvPr/>
        </p:nvSpPr>
        <p:spPr bwMode="gray">
          <a:xfrm>
            <a:off x="4351356" y="3075543"/>
            <a:ext cx="1016228" cy="307657"/>
          </a:xfrm>
          <a:prstGeom prst="rect">
            <a:avLst/>
          </a:prstGeom>
        </p:spPr>
        <p:txBody>
          <a:bodyPr wrap="square">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10.1.3.254</a:t>
            </a: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p:cNvSpPr txBox="1"/>
          <p:nvPr/>
        </p:nvSpPr>
        <p:spPr bwMode="gray">
          <a:xfrm>
            <a:off x="2050383" y="2705199"/>
            <a:ext cx="504134" cy="303984"/>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RTA</a:t>
            </a: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bwMode="gray">
          <a:xfrm>
            <a:off x="6111689" y="5009535"/>
            <a:ext cx="5648997" cy="1225078"/>
          </a:xfrm>
          <a:prstGeom prst="rect">
            <a:avLst/>
          </a:prstGeom>
          <a:solidFill>
            <a:srgbClr val="F4FBFE"/>
          </a:solidFill>
          <a:ln>
            <a:solidFill>
              <a:srgbClr val="99DFF9"/>
            </a:solidFill>
          </a:ln>
        </p:spPr>
        <p:txBody>
          <a:bodyPr wrap="square" rtlCol="0" anchor="ctr">
            <a:noAutofit/>
          </a:bodyPr>
          <a:lstStyle/>
          <a:p>
            <a:pPr lvl="0" fontAlgn="ct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[RTA] </a:t>
            </a:r>
            <a:r>
              <a:rPr sz="1200" b="1" dirty="0" err="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acl</a:t>
            </a:r>
            <a:r>
              <a:rPr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number 3001</a:t>
            </a:r>
          </a:p>
          <a:p>
            <a:pPr lvl="0" fontAlgn="ct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[RTA-acl-adv-3001] </a:t>
            </a:r>
            <a:r>
              <a:rPr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rule 1 deny ip source 10.1.2.0 0.0.0.255 destination 10.1.3.254 0</a:t>
            </a:r>
          </a:p>
          <a:p>
            <a:pPr lvl="0" fontAlgn="ct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[RTA-acl-adv-3001] </a:t>
            </a:r>
            <a:r>
              <a:rPr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rule 2 permit ip source 10.1.2.0 0.0.0.255 destination </a:t>
            </a:r>
          </a:p>
          <a:p>
            <a:pPr lvl="0" fontAlgn="ctr"/>
            <a:r>
              <a:rPr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0.0.0.0 0</a:t>
            </a:r>
          </a:p>
        </p:txBody>
      </p:sp>
      <p:sp>
        <p:nvSpPr>
          <p:cNvPr id="40" name="文本框 39"/>
          <p:cNvSpPr txBox="1"/>
          <p:nvPr/>
        </p:nvSpPr>
        <p:spPr bwMode="gray">
          <a:xfrm>
            <a:off x="5740944" y="3970433"/>
            <a:ext cx="5908979" cy="923539"/>
          </a:xfrm>
          <a:prstGeom prst="rect">
            <a:avLst/>
          </a:prstGeom>
          <a:noFill/>
        </p:spPr>
        <p:txBody>
          <a:bodyPr wrap="square" rtlCol="0">
            <a:noAutofit/>
          </a:bodyPr>
          <a:lstStyle/>
          <a:p>
            <a:pPr marL="342763" indent="-342763" fontAlgn="ctr">
              <a:buFont typeface="+mj-lt"/>
              <a:buAutoNum type="arabicPeriod" startAt="2"/>
            </a:pPr>
            <a:r>
              <a:rPr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Configure ACL 3001. Configure ACL rule 1 to deny the traffic originated from network segment 2 to the server and ACL rule 2 to permit the traffic originated from network segment 2 to the Internet.</a:t>
            </a:r>
            <a:endParaRPr lang="zh-CN" altLang="en-US"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0820737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Configuration Examples (3)</a:t>
            </a:r>
            <a:endParaRPr lang="zh-CN" altLang="en-US" dirty="0"/>
          </a:p>
        </p:txBody>
      </p:sp>
      <p:sp>
        <p:nvSpPr>
          <p:cNvPr id="3" name="文本框 2"/>
          <p:cNvSpPr txBox="1"/>
          <p:nvPr/>
        </p:nvSpPr>
        <p:spPr bwMode="gray">
          <a:xfrm>
            <a:off x="6111689" y="2101022"/>
            <a:ext cx="5648997" cy="1015266"/>
          </a:xfrm>
          <a:prstGeom prst="rect">
            <a:avLst/>
          </a:prstGeom>
          <a:solidFill>
            <a:srgbClr val="F4FBFE"/>
          </a:solidFill>
          <a:ln>
            <a:solidFill>
              <a:srgbClr val="99DFF9"/>
            </a:solidFill>
          </a:ln>
        </p:spPr>
        <p:txBody>
          <a:bodyPr wrap="square" rtlCol="0" anchor="ctr">
            <a:noAutofit/>
          </a:bodyPr>
          <a:lstStyle/>
          <a:p>
            <a:pPr fontAlgn="ctr">
              <a:lnSpc>
                <a:spcPts val="2399"/>
              </a:lnSpc>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[RTA] </a:t>
            </a:r>
            <a:r>
              <a:rPr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policy-based-route </a:t>
            </a:r>
            <a:r>
              <a:rPr sz="1200" b="1" dirty="0" err="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hcip</a:t>
            </a:r>
            <a:r>
              <a:rPr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permit node 10</a:t>
            </a:r>
          </a:p>
          <a:p>
            <a:pPr fontAlgn="ctr">
              <a:lnSpc>
                <a:spcPts val="2399"/>
              </a:lnSpc>
            </a:pPr>
            <a:r>
              <a:rPr sz="1200" dirty="0">
                <a:latin typeface="Huawei Sans" panose="020C0503030203020204" pitchFamily="34" charset="0"/>
                <a:ea typeface="方正兰亭黑简体" panose="02000000000000000000" pitchFamily="2" charset="-122"/>
                <a:sym typeface="Huawei Sans" panose="020C0503030203020204" pitchFamily="34" charset="0"/>
              </a:rPr>
              <a:t>[RTA-policy-based-route-hcip-10] </a:t>
            </a:r>
            <a:r>
              <a:rPr sz="1200" b="1" dirty="0">
                <a:latin typeface="Huawei Sans" panose="020C0503030203020204" pitchFamily="34" charset="0"/>
                <a:ea typeface="方正兰亭黑简体" panose="02000000000000000000" pitchFamily="2" charset="-122"/>
                <a:sym typeface="Huawei Sans" panose="020C0503030203020204" pitchFamily="34" charset="0"/>
              </a:rPr>
              <a:t>if-match </a:t>
            </a:r>
            <a:r>
              <a:rPr sz="1200" b="1" dirty="0" err="1">
                <a:latin typeface="Huawei Sans" panose="020C0503030203020204" pitchFamily="34" charset="0"/>
                <a:ea typeface="方正兰亭黑简体" panose="02000000000000000000" pitchFamily="2" charset="-122"/>
                <a:sym typeface="Huawei Sans" panose="020C0503030203020204" pitchFamily="34" charset="0"/>
              </a:rPr>
              <a:t>acl</a:t>
            </a:r>
            <a:r>
              <a:rPr sz="1200" b="1" dirty="0">
                <a:latin typeface="Huawei Sans" panose="020C0503030203020204" pitchFamily="34" charset="0"/>
                <a:ea typeface="方正兰亭黑简体" panose="02000000000000000000" pitchFamily="2" charset="-122"/>
                <a:sym typeface="Huawei Sans" panose="020C0503030203020204" pitchFamily="34" charset="0"/>
              </a:rPr>
              <a:t> 3000 </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399"/>
              </a:lnSpc>
            </a:pPr>
            <a:r>
              <a:rPr sz="1200" dirty="0">
                <a:latin typeface="Huawei Sans" panose="020C0503030203020204" pitchFamily="34" charset="0"/>
                <a:ea typeface="方正兰亭黑简体" panose="02000000000000000000" pitchFamily="2" charset="-122"/>
                <a:sym typeface="Huawei Sans" panose="020C0503030203020204" pitchFamily="34" charset="0"/>
              </a:rPr>
              <a:t>[RTA-policy-based-route-hcip-10] </a:t>
            </a:r>
            <a:r>
              <a:rPr sz="1200" b="1" dirty="0">
                <a:latin typeface="Huawei Sans" panose="020C0503030203020204" pitchFamily="34" charset="0"/>
                <a:ea typeface="方正兰亭黑简体" panose="02000000000000000000" pitchFamily="2" charset="-122"/>
                <a:sym typeface="Huawei Sans" panose="020C0503030203020204" pitchFamily="34" charset="0"/>
              </a:rPr>
              <a:t>apply ip-address next-hop 202.1.2.3</a:t>
            </a:r>
          </a:p>
        </p:txBody>
      </p:sp>
      <p:sp>
        <p:nvSpPr>
          <p:cNvPr id="4" name="文本框 3"/>
          <p:cNvSpPr txBox="1"/>
          <p:nvPr/>
        </p:nvSpPr>
        <p:spPr bwMode="gray">
          <a:xfrm>
            <a:off x="5752378" y="1420977"/>
            <a:ext cx="5897545" cy="626530"/>
          </a:xfrm>
          <a:prstGeom prst="rect">
            <a:avLst/>
          </a:prstGeom>
          <a:noFill/>
        </p:spPr>
        <p:txBody>
          <a:bodyPr wrap="square" rtlCol="0">
            <a:noAutofit/>
          </a:bodyPr>
          <a:lstStyle/>
          <a:p>
            <a:pPr marL="342763" indent="-342763" fontAlgn="ctr">
              <a:lnSpc>
                <a:spcPct val="130000"/>
              </a:lnSpc>
              <a:buFont typeface="+mj-lt"/>
              <a:buAutoNum type="arabicPeriod" startAt="3"/>
            </a:pPr>
            <a:r>
              <a:rPr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Create a PBR policy named </a:t>
            </a:r>
            <a:r>
              <a:rPr sz="1399" b="1" dirty="0" err="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hcip</a:t>
            </a:r>
            <a:r>
              <a:rPr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and PBR node 10, invoke ACL 3000, and set the next-hop address to 202.1.2.3.</a:t>
            </a:r>
            <a:endParaRPr lang="zh-CN" altLang="en-US"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 name="直接箭头连接符 4"/>
          <p:cNvCxnSpPr/>
          <p:nvPr/>
        </p:nvCxnSpPr>
        <p:spPr bwMode="gray">
          <a:xfrm flipV="1">
            <a:off x="1427629" y="3406963"/>
            <a:ext cx="1255499" cy="711977"/>
          </a:xfrm>
          <a:prstGeom prst="straightConnector1">
            <a:avLst/>
          </a:prstGeom>
          <a:ln w="28575">
            <a:solidFill>
              <a:srgbClr val="00B0F0"/>
            </a:solidFill>
            <a:prstDash val="sysDash"/>
            <a:tailEnd type="triangle"/>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bwMode="gray">
          <a:xfrm flipV="1">
            <a:off x="1116196" y="4378906"/>
            <a:ext cx="0" cy="1199802"/>
          </a:xfrm>
          <a:prstGeom prst="straightConnector1">
            <a:avLst/>
          </a:prstGeom>
          <a:ln w="28575">
            <a:solidFill>
              <a:srgbClr val="00B0F0"/>
            </a:solidFill>
            <a:prstDash val="sysDash"/>
            <a:tailEnd type="triangle"/>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bwMode="gray">
          <a:xfrm>
            <a:off x="1116196" y="1630928"/>
            <a:ext cx="899309" cy="470094"/>
            <a:chOff x="8133063" y="1699504"/>
            <a:chExt cx="751638" cy="392903"/>
          </a:xfrm>
        </p:grpSpPr>
        <p:sp>
          <p:nvSpPr>
            <p:cNvPr id="8" name="Freeform 159"/>
            <p:cNvSpPr/>
            <p:nvPr/>
          </p:nvSpPr>
          <p:spPr bwMode="gray">
            <a:xfrm flipH="1">
              <a:off x="8133063" y="1699504"/>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矩形 8"/>
            <p:cNvSpPr/>
            <p:nvPr/>
          </p:nvSpPr>
          <p:spPr bwMode="gray">
            <a:xfrm>
              <a:off x="8299984" y="1810198"/>
              <a:ext cx="447580" cy="257138"/>
            </a:xfrm>
            <a:prstGeom prst="rect">
              <a:avLst/>
            </a:prstGeom>
          </p:spPr>
          <p:txBody>
            <a:bodyPr wrap="square">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ISP1</a:t>
              </a: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 name="组合 9"/>
          <p:cNvGrpSpPr/>
          <p:nvPr/>
        </p:nvGrpSpPr>
        <p:grpSpPr bwMode="gray">
          <a:xfrm>
            <a:off x="3721652" y="1630928"/>
            <a:ext cx="899309" cy="470094"/>
            <a:chOff x="8133063" y="1699504"/>
            <a:chExt cx="751638" cy="392903"/>
          </a:xfrm>
        </p:grpSpPr>
        <p:sp>
          <p:nvSpPr>
            <p:cNvPr id="11" name="Freeform 159"/>
            <p:cNvSpPr/>
            <p:nvPr/>
          </p:nvSpPr>
          <p:spPr bwMode="gray">
            <a:xfrm flipH="1">
              <a:off x="8133063" y="1699504"/>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矩形 11"/>
            <p:cNvSpPr/>
            <p:nvPr/>
          </p:nvSpPr>
          <p:spPr bwMode="gray">
            <a:xfrm>
              <a:off x="8299984" y="1810198"/>
              <a:ext cx="447580" cy="257138"/>
            </a:xfrm>
            <a:prstGeom prst="rect">
              <a:avLst/>
            </a:prstGeom>
          </p:spPr>
          <p:txBody>
            <a:bodyPr wrap="square">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ISP2</a:t>
              </a: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3" name="Straight Connector 52"/>
          <p:cNvCxnSpPr>
            <a:stCxn id="19" idx="0"/>
          </p:cNvCxnSpPr>
          <p:nvPr/>
        </p:nvCxnSpPr>
        <p:spPr bwMode="gray">
          <a:xfrm flipH="1" flipV="1">
            <a:off x="1534378" y="2101022"/>
            <a:ext cx="1329080" cy="55046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52"/>
          <p:cNvCxnSpPr>
            <a:stCxn id="19" idx="0"/>
          </p:cNvCxnSpPr>
          <p:nvPr/>
        </p:nvCxnSpPr>
        <p:spPr bwMode="gray">
          <a:xfrm flipV="1">
            <a:off x="2863458" y="2118937"/>
            <a:ext cx="1325667" cy="5325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a:endCxn id="32" idx="3"/>
          </p:cNvCxnSpPr>
          <p:nvPr/>
        </p:nvCxnSpPr>
        <p:spPr bwMode="gray">
          <a:xfrm flipH="1" flipV="1">
            <a:off x="1570166" y="2270930"/>
            <a:ext cx="921505" cy="380557"/>
          </a:xfrm>
          <a:prstGeom prst="straightConnector1">
            <a:avLst/>
          </a:prstGeom>
          <a:ln w="28575">
            <a:solidFill>
              <a:srgbClr val="00B0F0"/>
            </a:solidFill>
            <a:prstDash val="sysDash"/>
            <a:tailEnd type="triangle"/>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bwMode="gray">
          <a:xfrm flipV="1">
            <a:off x="4782905" y="4378906"/>
            <a:ext cx="0" cy="1199802"/>
          </a:xfrm>
          <a:prstGeom prst="straightConnector1">
            <a:avLst/>
          </a:prstGeom>
          <a:ln w="28575">
            <a:solidFill>
              <a:srgbClr val="EC7061"/>
            </a:solidFill>
            <a:tailEnd type="triangle"/>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bwMode="gray">
          <a:xfrm flipV="1">
            <a:off x="3296869" y="2311359"/>
            <a:ext cx="849569" cy="343149"/>
          </a:xfrm>
          <a:prstGeom prst="straightConnector1">
            <a:avLst/>
          </a:prstGeom>
          <a:ln w="28575">
            <a:solidFill>
              <a:srgbClr val="EC7061"/>
            </a:solidFill>
            <a:tailEnd type="triangle"/>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bwMode="gray">
          <a:xfrm flipH="1" flipV="1">
            <a:off x="3126680" y="3406963"/>
            <a:ext cx="1197520" cy="711981"/>
          </a:xfrm>
          <a:prstGeom prst="straightConnector1">
            <a:avLst/>
          </a:prstGeom>
          <a:ln w="28575">
            <a:solidFill>
              <a:srgbClr val="EC7061"/>
            </a:solidFill>
            <a:tailEnd type="triangle"/>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pic>
        <p:nvPicPr>
          <p:cNvPr id="19"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2600235" y="2651487"/>
            <a:ext cx="526445" cy="430728"/>
          </a:xfrm>
          <a:prstGeom prst="rect">
            <a:avLst/>
          </a:prstGeom>
          <a:noFill/>
        </p:spPr>
      </p:pic>
      <p:pic>
        <p:nvPicPr>
          <p:cNvPr id="20" name="图片 19" descr="通用交换机.png">
            <a:extLst>
              <a:ext uri="{FF2B5EF4-FFF2-40B4-BE49-F238E27FC236}">
                <a16:creationId xmlns:a16="http://schemas.microsoft.com/office/drawing/2014/main" xmlns="" id="{5583757F-4C12-471A-A130-6DAAF82105FA}"/>
              </a:ext>
            </a:extLst>
          </p:cNvPr>
          <p:cNvPicPr>
            <a:picLocks noChangeAspect="1"/>
          </p:cNvPicPr>
          <p:nvPr/>
        </p:nvPicPr>
        <p:blipFill>
          <a:blip r:embed="rId4" cstate="print"/>
          <a:stretch>
            <a:fillRect/>
          </a:stretch>
        </p:blipFill>
        <p:spPr bwMode="gray">
          <a:xfrm>
            <a:off x="2600235" y="3649320"/>
            <a:ext cx="526444" cy="430728"/>
          </a:xfrm>
          <a:prstGeom prst="rect">
            <a:avLst/>
          </a:prstGeom>
        </p:spPr>
      </p:pic>
      <p:pic>
        <p:nvPicPr>
          <p:cNvPr id="21" name="图片 20" descr="通用交换机.png">
            <a:extLst>
              <a:ext uri="{FF2B5EF4-FFF2-40B4-BE49-F238E27FC236}">
                <a16:creationId xmlns:a16="http://schemas.microsoft.com/office/drawing/2014/main" xmlns="" id="{5583757F-4C12-471A-A130-6DAAF82105FA}"/>
              </a:ext>
            </a:extLst>
          </p:cNvPr>
          <p:cNvPicPr>
            <a:picLocks noChangeAspect="1"/>
          </p:cNvPicPr>
          <p:nvPr/>
        </p:nvPicPr>
        <p:blipFill>
          <a:blip r:embed="rId4" cstate="print"/>
          <a:stretch>
            <a:fillRect/>
          </a:stretch>
        </p:blipFill>
        <p:spPr bwMode="gray">
          <a:xfrm>
            <a:off x="1378975" y="4357109"/>
            <a:ext cx="526444" cy="430728"/>
          </a:xfrm>
          <a:prstGeom prst="rect">
            <a:avLst/>
          </a:prstGeom>
        </p:spPr>
      </p:pic>
      <p:pic>
        <p:nvPicPr>
          <p:cNvPr id="22" name="图片 21" descr="通用交换机.png">
            <a:extLst>
              <a:ext uri="{FF2B5EF4-FFF2-40B4-BE49-F238E27FC236}">
                <a16:creationId xmlns:a16="http://schemas.microsoft.com/office/drawing/2014/main" xmlns="" id="{5583757F-4C12-471A-A130-6DAAF82105FA}"/>
              </a:ext>
            </a:extLst>
          </p:cNvPr>
          <p:cNvPicPr>
            <a:picLocks noChangeAspect="1"/>
          </p:cNvPicPr>
          <p:nvPr/>
        </p:nvPicPr>
        <p:blipFill>
          <a:blip r:embed="rId4" cstate="print"/>
          <a:stretch>
            <a:fillRect/>
          </a:stretch>
        </p:blipFill>
        <p:spPr bwMode="gray">
          <a:xfrm>
            <a:off x="3925902" y="4357109"/>
            <a:ext cx="526444" cy="430728"/>
          </a:xfrm>
          <a:prstGeom prst="rect">
            <a:avLst/>
          </a:prstGeom>
        </p:spPr>
      </p:pic>
      <p:cxnSp>
        <p:nvCxnSpPr>
          <p:cNvPr id="23" name="直接连接符 22">
            <a:extLst>
              <a:ext uri="{FF2B5EF4-FFF2-40B4-BE49-F238E27FC236}">
                <a16:creationId xmlns:a16="http://schemas.microsoft.com/office/drawing/2014/main" xmlns="" id="{50B8AEF7-5A8B-4E49-9853-46C25AF08883}"/>
              </a:ext>
            </a:extLst>
          </p:cNvPr>
          <p:cNvCxnSpPr>
            <a:stCxn id="20" idx="0"/>
            <a:endCxn id="19" idx="2"/>
          </p:cNvCxnSpPr>
          <p:nvPr/>
        </p:nvCxnSpPr>
        <p:spPr bwMode="gray">
          <a:xfrm flipV="1">
            <a:off x="2863457" y="3082215"/>
            <a:ext cx="1" cy="56710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50B8AEF7-5A8B-4E49-9853-46C25AF08883}"/>
              </a:ext>
            </a:extLst>
          </p:cNvPr>
          <p:cNvCxnSpPr>
            <a:stCxn id="21" idx="0"/>
            <a:endCxn id="20" idx="2"/>
          </p:cNvCxnSpPr>
          <p:nvPr/>
        </p:nvCxnSpPr>
        <p:spPr bwMode="gray">
          <a:xfrm flipV="1">
            <a:off x="1642197" y="4080047"/>
            <a:ext cx="1221261" cy="27706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50B8AEF7-5A8B-4E49-9853-46C25AF08883}"/>
              </a:ext>
            </a:extLst>
          </p:cNvPr>
          <p:cNvCxnSpPr>
            <a:stCxn id="22" idx="0"/>
            <a:endCxn id="20" idx="2"/>
          </p:cNvCxnSpPr>
          <p:nvPr/>
        </p:nvCxnSpPr>
        <p:spPr bwMode="gray">
          <a:xfrm flipH="1" flipV="1">
            <a:off x="2863457" y="4080047"/>
            <a:ext cx="1325666" cy="27706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50B8AEF7-5A8B-4E49-9853-46C25AF08883}"/>
              </a:ext>
            </a:extLst>
          </p:cNvPr>
          <p:cNvCxnSpPr>
            <a:stCxn id="27" idx="0"/>
            <a:endCxn id="21" idx="2"/>
          </p:cNvCxnSpPr>
          <p:nvPr/>
        </p:nvCxnSpPr>
        <p:spPr bwMode="gray">
          <a:xfrm flipV="1">
            <a:off x="1641718" y="4787838"/>
            <a:ext cx="479" cy="48337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27" name="图片 26"/>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378975" y="5271208"/>
            <a:ext cx="525488" cy="430728"/>
          </a:xfrm>
          <a:prstGeom prst="rect">
            <a:avLst/>
          </a:prstGeom>
        </p:spPr>
      </p:pic>
      <p:pic>
        <p:nvPicPr>
          <p:cNvPr id="28" name="图片 27"/>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925902" y="5271208"/>
            <a:ext cx="525488" cy="430728"/>
          </a:xfrm>
          <a:prstGeom prst="rect">
            <a:avLst/>
          </a:prstGeom>
        </p:spPr>
      </p:pic>
      <p:cxnSp>
        <p:nvCxnSpPr>
          <p:cNvPr id="29" name="直接连接符 28">
            <a:extLst>
              <a:ext uri="{FF2B5EF4-FFF2-40B4-BE49-F238E27FC236}">
                <a16:creationId xmlns:a16="http://schemas.microsoft.com/office/drawing/2014/main" xmlns="" id="{50B8AEF7-5A8B-4E49-9853-46C25AF08883}"/>
              </a:ext>
            </a:extLst>
          </p:cNvPr>
          <p:cNvCxnSpPr>
            <a:stCxn id="28" idx="0"/>
            <a:endCxn id="22" idx="2"/>
          </p:cNvCxnSpPr>
          <p:nvPr/>
        </p:nvCxnSpPr>
        <p:spPr bwMode="gray">
          <a:xfrm flipV="1">
            <a:off x="4188645" y="4787838"/>
            <a:ext cx="479" cy="48337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bwMode="gray">
          <a:xfrm>
            <a:off x="1103305" y="5743476"/>
            <a:ext cx="1077786" cy="303984"/>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10.1.1.0/24</a:t>
            </a: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p:cNvSpPr txBox="1"/>
          <p:nvPr/>
        </p:nvSpPr>
        <p:spPr bwMode="gray">
          <a:xfrm>
            <a:off x="3650232" y="5743476"/>
            <a:ext cx="1077786" cy="303984"/>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10.1.2.0/24</a:t>
            </a: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p:cNvSpPr txBox="1"/>
          <p:nvPr/>
        </p:nvSpPr>
        <p:spPr bwMode="gray">
          <a:xfrm>
            <a:off x="662233" y="2118937"/>
            <a:ext cx="907933" cy="303984"/>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202.1.2.3</a:t>
            </a: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a:off x="4328939" y="2118937"/>
            <a:ext cx="907933" cy="303984"/>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154.1.2.3</a:t>
            </a: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1952177" y="3074846"/>
            <a:ext cx="843838" cy="303984"/>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GE0/0/0</a:t>
            </a: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5" name="直接连接符 34">
            <a:extLst>
              <a:ext uri="{FF2B5EF4-FFF2-40B4-BE49-F238E27FC236}">
                <a16:creationId xmlns:a16="http://schemas.microsoft.com/office/drawing/2014/main" xmlns="" id="{50B8AEF7-5A8B-4E49-9853-46C25AF08883}"/>
              </a:ext>
            </a:extLst>
          </p:cNvPr>
          <p:cNvCxnSpPr>
            <a:stCxn id="36" idx="1"/>
            <a:endCxn id="19" idx="3"/>
          </p:cNvCxnSpPr>
          <p:nvPr/>
        </p:nvCxnSpPr>
        <p:spPr bwMode="gray">
          <a:xfrm flipH="1" flipV="1">
            <a:off x="3126682" y="2866851"/>
            <a:ext cx="1435478" cy="302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36" name="图片 35" descr="通用服务器-蓝.png">
            <a:extLst>
              <a:ext uri="{FF2B5EF4-FFF2-40B4-BE49-F238E27FC236}">
                <a16:creationId xmlns:a16="http://schemas.microsoft.com/office/drawing/2014/main" xmlns="" id="{B2C40AE6-2029-4F3E-954D-5911E6D94FB2}"/>
              </a:ext>
            </a:extLst>
          </p:cNvPr>
          <p:cNvPicPr>
            <a:picLocks noChangeAspect="1"/>
          </p:cNvPicPr>
          <p:nvPr/>
        </p:nvPicPr>
        <p:blipFill>
          <a:blip r:embed="rId6" cstate="print"/>
          <a:stretch>
            <a:fillRect/>
          </a:stretch>
        </p:blipFill>
        <p:spPr bwMode="gray">
          <a:xfrm>
            <a:off x="4562159" y="2654506"/>
            <a:ext cx="526444" cy="430728"/>
          </a:xfrm>
          <a:prstGeom prst="rect">
            <a:avLst/>
          </a:prstGeom>
        </p:spPr>
      </p:pic>
      <p:sp>
        <p:nvSpPr>
          <p:cNvPr id="37" name="矩形 36"/>
          <p:cNvSpPr/>
          <p:nvPr/>
        </p:nvSpPr>
        <p:spPr bwMode="gray">
          <a:xfrm>
            <a:off x="4351356" y="3075543"/>
            <a:ext cx="1016228" cy="307657"/>
          </a:xfrm>
          <a:prstGeom prst="rect">
            <a:avLst/>
          </a:prstGeom>
        </p:spPr>
        <p:txBody>
          <a:bodyPr wrap="square">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10.1.3.254</a:t>
            </a: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p:cNvSpPr txBox="1"/>
          <p:nvPr/>
        </p:nvSpPr>
        <p:spPr bwMode="gray">
          <a:xfrm>
            <a:off x="2050383" y="2705199"/>
            <a:ext cx="504134" cy="303984"/>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RTA</a:t>
            </a: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bwMode="gray">
          <a:xfrm>
            <a:off x="6111689" y="3908890"/>
            <a:ext cx="5648997" cy="1015266"/>
          </a:xfrm>
          <a:prstGeom prst="rect">
            <a:avLst/>
          </a:prstGeom>
          <a:solidFill>
            <a:srgbClr val="F4FBFE"/>
          </a:solidFill>
          <a:ln>
            <a:solidFill>
              <a:srgbClr val="99DFF9"/>
            </a:solidFill>
          </a:ln>
        </p:spPr>
        <p:txBody>
          <a:bodyPr wrap="square" rtlCol="0" anchor="ctr">
            <a:noAutofit/>
          </a:bodyPr>
          <a:lstStyle/>
          <a:p>
            <a:pPr fontAlgn="ctr">
              <a:lnSpc>
                <a:spcPts val="2399"/>
              </a:lnSpc>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[RTA] </a:t>
            </a:r>
            <a:r>
              <a:rPr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policy-based-route </a:t>
            </a:r>
            <a:r>
              <a:rPr sz="1200" b="1" dirty="0" err="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hcip</a:t>
            </a:r>
            <a:r>
              <a:rPr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permit node 20</a:t>
            </a:r>
          </a:p>
          <a:p>
            <a:pPr fontAlgn="ctr">
              <a:lnSpc>
                <a:spcPts val="2399"/>
              </a:lnSpc>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[RTA-policy-based-route-hcip-20] </a:t>
            </a:r>
            <a:r>
              <a:rPr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if-match </a:t>
            </a:r>
            <a:r>
              <a:rPr sz="1200" b="1" dirty="0" err="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acl</a:t>
            </a:r>
            <a:r>
              <a:rPr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3001 </a:t>
            </a:r>
          </a:p>
          <a:p>
            <a:pPr fontAlgn="ctr">
              <a:lnSpc>
                <a:spcPts val="2399"/>
              </a:lnSpc>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[RTA-policy-based-route-hcip-20] </a:t>
            </a:r>
            <a:r>
              <a:rPr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apply ip-address next-hop 154.1.2.3</a:t>
            </a:r>
          </a:p>
        </p:txBody>
      </p:sp>
      <p:sp>
        <p:nvSpPr>
          <p:cNvPr id="40" name="文本框 39"/>
          <p:cNvSpPr txBox="1"/>
          <p:nvPr/>
        </p:nvSpPr>
        <p:spPr bwMode="gray">
          <a:xfrm>
            <a:off x="5750064" y="3169431"/>
            <a:ext cx="6010623" cy="350023"/>
          </a:xfrm>
          <a:prstGeom prst="rect">
            <a:avLst/>
          </a:prstGeom>
          <a:noFill/>
        </p:spPr>
        <p:txBody>
          <a:bodyPr wrap="square" rtlCol="0">
            <a:noAutofit/>
          </a:bodyPr>
          <a:lstStyle/>
          <a:p>
            <a:pPr marL="342763" indent="-342763" fontAlgn="ctr">
              <a:lnSpc>
                <a:spcPct val="130000"/>
              </a:lnSpc>
              <a:buFont typeface="+mj-lt"/>
              <a:buAutoNum type="arabicPeriod" startAt="4"/>
            </a:pPr>
            <a:r>
              <a:rPr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Create PBR node 20 for the PBR policy </a:t>
            </a:r>
            <a:r>
              <a:rPr sz="1399" b="1" dirty="0" err="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hcip</a:t>
            </a:r>
            <a:r>
              <a:rPr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invoke ACL 3001, and set the next-hop address to 154.1.2.3.</a:t>
            </a:r>
            <a:endParaRPr lang="zh-CN" altLang="en-US"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5752378" y="4980976"/>
            <a:ext cx="5897545" cy="350023"/>
          </a:xfrm>
          <a:prstGeom prst="rect">
            <a:avLst/>
          </a:prstGeom>
          <a:noFill/>
        </p:spPr>
        <p:txBody>
          <a:bodyPr wrap="square" rtlCol="0">
            <a:noAutofit/>
          </a:bodyPr>
          <a:lstStyle/>
          <a:p>
            <a:pPr marL="342763" indent="-342763" fontAlgn="ctr">
              <a:lnSpc>
                <a:spcPct val="130000"/>
              </a:lnSpc>
              <a:buFont typeface="+mj-lt"/>
              <a:buAutoNum type="arabicPeriod" startAt="5"/>
            </a:pPr>
            <a:r>
              <a:rPr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Enable the PBR policy </a:t>
            </a:r>
            <a:r>
              <a:rPr sz="1399" b="1" dirty="0" err="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hcip</a:t>
            </a:r>
            <a:r>
              <a:rPr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on GE0/0/0.</a:t>
            </a:r>
            <a:endParaRPr lang="zh-CN" altLang="en-US"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文本框 41"/>
          <p:cNvSpPr txBox="1"/>
          <p:nvPr/>
        </p:nvSpPr>
        <p:spPr bwMode="gray">
          <a:xfrm>
            <a:off x="6111689" y="5399004"/>
            <a:ext cx="5648997" cy="707610"/>
          </a:xfrm>
          <a:prstGeom prst="rect">
            <a:avLst/>
          </a:prstGeom>
          <a:solidFill>
            <a:srgbClr val="F4FBFE"/>
          </a:solidFill>
          <a:ln>
            <a:solidFill>
              <a:srgbClr val="99DFF9"/>
            </a:solidFill>
          </a:ln>
        </p:spPr>
        <p:txBody>
          <a:bodyPr wrap="square" rtlCol="0" anchor="ctr">
            <a:noAutofit/>
          </a:bodyPr>
          <a:lstStyle/>
          <a:p>
            <a:pPr fontAlgn="ctr">
              <a:lnSpc>
                <a:spcPts val="2399"/>
              </a:lnSpc>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[RTA]</a:t>
            </a:r>
            <a:r>
              <a:rPr sz="1200" b="1" dirty="0">
                <a:latin typeface="Huawei Sans" panose="020C0503030203020204" pitchFamily="34" charset="0"/>
                <a:ea typeface="方正兰亭黑简体" panose="02000000000000000000" pitchFamily="2" charset="-122"/>
                <a:sym typeface="Huawei Sans" panose="020C0503030203020204" pitchFamily="34" charset="0"/>
              </a:rPr>
              <a:t>interface </a:t>
            </a:r>
            <a:r>
              <a:rPr sz="1200" b="1" dirty="0" err="1">
                <a:latin typeface="Huawei Sans" panose="020C0503030203020204" pitchFamily="34" charset="0"/>
                <a:ea typeface="方正兰亭黑简体" panose="02000000000000000000" pitchFamily="2" charset="-122"/>
                <a:sym typeface="Huawei Sans" panose="020C0503030203020204" pitchFamily="34" charset="0"/>
              </a:rPr>
              <a:t>GigabitEthernet</a:t>
            </a:r>
            <a:r>
              <a:rPr sz="1200" b="1" dirty="0">
                <a:latin typeface="Huawei Sans" panose="020C0503030203020204" pitchFamily="34" charset="0"/>
                <a:ea typeface="方正兰亭黑简体" panose="02000000000000000000" pitchFamily="2" charset="-122"/>
                <a:sym typeface="Huawei Sans" panose="020C0503030203020204" pitchFamily="34" charset="0"/>
              </a:rPr>
              <a:t> 0/0/0	</a:t>
            </a:r>
          </a:p>
          <a:p>
            <a:pPr fontAlgn="ctr">
              <a:lnSpc>
                <a:spcPts val="2399"/>
              </a:lnSpc>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[RTA-GigabitEthernet0/0/0] </a:t>
            </a:r>
            <a:r>
              <a:rPr sz="1200" b="1" dirty="0">
                <a:latin typeface="Huawei Sans" panose="020C0503030203020204" pitchFamily="34" charset="0"/>
                <a:ea typeface="方正兰亭黑简体" panose="02000000000000000000" pitchFamily="2" charset="-122"/>
                <a:sym typeface="Huawei Sans" panose="020C0503030203020204" pitchFamily="34" charset="0"/>
              </a:rPr>
              <a:t>ip policy-based-route </a:t>
            </a:r>
            <a:r>
              <a:rPr sz="1200" b="1" dirty="0" err="1">
                <a:latin typeface="Huawei Sans" panose="020C0503030203020204" pitchFamily="34" charset="0"/>
                <a:ea typeface="方正兰亭黑简体" panose="02000000000000000000" pitchFamily="2" charset="-122"/>
                <a:sym typeface="Huawei Sans" panose="020C0503030203020204" pitchFamily="34" charset="0"/>
              </a:rPr>
              <a:t>hcip</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44988248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PBR</a:t>
            </a:r>
          </a:p>
          <a:p>
            <a:r>
              <a:rPr lang="en-US" altLang="zh-CN" b="1" dirty="0">
                <a:latin typeface="Huawei Sans" panose="020C0503030203020204" pitchFamily="34" charset="0"/>
                <a:ea typeface="方正兰亭黑简体" panose="02000000000000000000" pitchFamily="2" charset="-122"/>
                <a:sym typeface="Huawei Sans" panose="020C0503030203020204" pitchFamily="34" charset="0"/>
              </a:rPr>
              <a:t>MQC</a:t>
            </a:r>
          </a:p>
          <a:p>
            <a:r>
              <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Traffic Filtering</a:t>
            </a:r>
          </a:p>
          <a:p>
            <a:endParaRPr lang="zh-CN" altLang="en-US" dirty="0"/>
          </a:p>
        </p:txBody>
      </p:sp>
    </p:spTree>
    <p:extLst>
      <p:ext uri="{BB962C8B-B14F-4D97-AF65-F5344CB8AC3E}">
        <p14:creationId xmlns:p14="http://schemas.microsoft.com/office/powerpoint/2010/main" val="330299213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sz="quarter"/>
          </p:nvPr>
        </p:nvSpPr>
        <p:spPr/>
        <p:txBody>
          <a:bodyPr/>
          <a:lstStyle/>
          <a:p>
            <a:r>
              <a:rPr lang="en-US" altLang="zh-CN" sz="4000" dirty="0" smtClean="0"/>
              <a:t>Traffic Filtering and Forwarding Path Control</a:t>
            </a:r>
            <a:endParaRPr lang="zh-CN" altLang="en-US" sz="4000" dirty="0"/>
          </a:p>
        </p:txBody>
      </p:sp>
      <p:sp>
        <p:nvSpPr>
          <p:cNvPr id="6" name="文本占位符 5"/>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100525593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6096000" y="1242453"/>
            <a:ext cx="5662052" cy="4680000"/>
          </a:xfrm>
        </p:spPr>
        <p:txBody>
          <a:bodyPr/>
          <a:lstStyle/>
          <a:p>
            <a:r>
              <a:rPr lang="en-US" altLang="zh-CN" sz="1800" dirty="0">
                <a:sym typeface="Huawei Sans" panose="020C0503030203020204" pitchFamily="34" charset="0"/>
              </a:rPr>
              <a:t>Modular </a:t>
            </a:r>
            <a:r>
              <a:rPr lang="en-US" altLang="zh-CN" sz="1800" dirty="0" err="1">
                <a:sym typeface="Huawei Sans" panose="020C0503030203020204" pitchFamily="34" charset="0"/>
              </a:rPr>
              <a:t>QoS</a:t>
            </a:r>
            <a:r>
              <a:rPr lang="en-US" altLang="zh-CN" sz="1800" dirty="0">
                <a:sym typeface="Huawei Sans" panose="020C0503030203020204" pitchFamily="34" charset="0"/>
              </a:rPr>
              <a:t> command line interface (MQC) groups the data flows that have the same characteristics and provides the same service for a group of data flows. MQC can also provide different services for the data flows of different classes.</a:t>
            </a:r>
          </a:p>
          <a:p>
            <a:r>
              <a:rPr lang="en-US" altLang="zh-CN" sz="1800" dirty="0">
                <a:sym typeface="Huawei Sans" panose="020C0503030203020204" pitchFamily="34" charset="0"/>
              </a:rPr>
              <a:t>MQC involves three entities: traffic classifier, traffic behavior, and traffic policy.</a:t>
            </a:r>
          </a:p>
          <a:p>
            <a:r>
              <a:rPr lang="en-US" altLang="zh-CN" sz="1800" dirty="0">
                <a:sym typeface="Huawei Sans" panose="020C0503030203020204" pitchFamily="34" charset="0"/>
              </a:rPr>
              <a:t>MQC traffic behaviors support packet redirection. Therefore, MQC can be used to implement IP unicast policy-based routing.</a:t>
            </a:r>
          </a:p>
          <a:p>
            <a:endParaRPr lang="zh-CN" altLang="en-US" sz="1800" dirty="0"/>
          </a:p>
        </p:txBody>
      </p:sp>
      <p:sp>
        <p:nvSpPr>
          <p:cNvPr id="3" name="标题 2"/>
          <p:cNvSpPr>
            <a:spLocks noGrp="1"/>
          </p:cNvSpPr>
          <p:nvPr>
            <p:ph type="title"/>
          </p:nvPr>
        </p:nvSpPr>
        <p:spPr/>
        <p:txBody>
          <a:bodyPr/>
          <a:lstStyle/>
          <a:p>
            <a:r>
              <a:rPr lang="en-US" altLang="zh-CN" dirty="0">
                <a:sym typeface="Huawei Sans" panose="020C0503030203020204" pitchFamily="34" charset="0"/>
              </a:rPr>
              <a:t>MQC Overview (1)</a:t>
            </a:r>
            <a:endParaRPr lang="zh-CN" altLang="en-US" dirty="0"/>
          </a:p>
        </p:txBody>
      </p:sp>
      <p:sp>
        <p:nvSpPr>
          <p:cNvPr id="4" name="圆角矩形 3"/>
          <p:cNvSpPr/>
          <p:nvPr/>
        </p:nvSpPr>
        <p:spPr bwMode="gray">
          <a:xfrm>
            <a:off x="541459" y="4486787"/>
            <a:ext cx="5507976" cy="1292479"/>
          </a:xfrm>
          <a:prstGeom prst="roundRect">
            <a:avLst>
              <a:gd name="adj" fmla="val 5889"/>
            </a:avLst>
          </a:prstGeom>
          <a:solidFill>
            <a:srgbClr val="F3FBFE"/>
          </a:solidFill>
          <a:ln>
            <a:solidFill>
              <a:srgbClr val="21AEE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Applying a traffic policy</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28503" indent="-228503" fontAlgn="ctr">
              <a:buFont typeface="Arial" panose="020B0604020202020204" pitchFamily="34" charset="0"/>
              <a:buChar char="•"/>
            </a:pPr>
            <a:r>
              <a:rPr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Apply the traffic policy to an interface in the inbound direction.</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28503" indent="-228503" fontAlgn="ctr">
              <a:buFont typeface="Arial" panose="020B0604020202020204" pitchFamily="34" charset="0"/>
              <a:buChar char="•"/>
            </a:pPr>
            <a:r>
              <a:rPr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Use the traffic policy to control the incoming packets that belong to the VLAN and match the rules in the traffic classifier.</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28503" indent="-228503" fontAlgn="ctr">
              <a:buFont typeface="Arial" panose="020B0604020202020204" pitchFamily="34" charset="0"/>
              <a:buChar char="•"/>
            </a:pPr>
            <a:r>
              <a:rPr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Apply the traffic policy globally or on a specific board.</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 name="组合 4"/>
          <p:cNvGrpSpPr/>
          <p:nvPr/>
        </p:nvGrpSpPr>
        <p:grpSpPr bwMode="gray">
          <a:xfrm>
            <a:off x="632702" y="1420519"/>
            <a:ext cx="5322477" cy="1411832"/>
            <a:chOff x="490671" y="1419734"/>
            <a:chExt cx="5324556" cy="1412383"/>
          </a:xfrm>
        </p:grpSpPr>
        <p:sp>
          <p:nvSpPr>
            <p:cNvPr id="6" name="圆角矩形 5"/>
            <p:cNvSpPr/>
            <p:nvPr/>
          </p:nvSpPr>
          <p:spPr bwMode="gray">
            <a:xfrm>
              <a:off x="490671" y="1419734"/>
              <a:ext cx="2520000" cy="1412383"/>
            </a:xfrm>
            <a:prstGeom prst="roundRect">
              <a:avLst/>
            </a:prstGeom>
            <a:solidFill>
              <a:srgbClr val="FFFFFF"/>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chorCtr="0">
              <a:noAutofit/>
            </a:bodyPr>
            <a:lstStyle/>
            <a:p>
              <a:pPr algn="ctr" fontAlgn="ctr"/>
              <a:r>
                <a:rPr sz="1399"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Traffic classifier</a:t>
              </a:r>
              <a:endParaRPr lang="en-US" altLang="zh-CN" sz="1399"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Configure a traffic classifier to match concerned data flows based on items such as VLAN tags, DSCP values, and ACL rules.</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6"/>
            <p:cNvSpPr/>
            <p:nvPr/>
          </p:nvSpPr>
          <p:spPr bwMode="gray">
            <a:xfrm>
              <a:off x="3295227" y="1419734"/>
              <a:ext cx="2520000" cy="1412383"/>
            </a:xfrm>
            <a:prstGeom prst="roundRect">
              <a:avLst/>
            </a:prstGeom>
            <a:solidFill>
              <a:srgbClr val="FFFFFF"/>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chorCtr="0">
              <a:noAutofit/>
            </a:bodyPr>
            <a:lstStyle/>
            <a:p>
              <a:pPr algn="ctr" fontAlgn="ctr"/>
              <a:r>
                <a:rPr sz="1399"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Traffic behavior</a:t>
              </a:r>
              <a:endParaRPr lang="en-US" altLang="zh-CN" sz="1399"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Configure a traffic behavior to redirect concerned packets.</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You can set the next-hop IP address or outbound interface for redirection.</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 name="圆角矩形 7"/>
          <p:cNvSpPr/>
          <p:nvPr/>
        </p:nvSpPr>
        <p:spPr bwMode="gray">
          <a:xfrm>
            <a:off x="1326269" y="3109188"/>
            <a:ext cx="3971649" cy="762351"/>
          </a:xfrm>
          <a:prstGeom prst="roundRect">
            <a:avLst/>
          </a:prstGeom>
          <a:solidFill>
            <a:srgbClr val="FFFFFF"/>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sz="1399"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Traffic policy</a:t>
            </a:r>
            <a:endParaRPr lang="en-US" altLang="zh-CN" sz="1399"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sz="1399"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Traffic classifier -&gt; </a:t>
            </a:r>
            <a:r>
              <a:rPr lang="en-US" sz="1399"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a:t>
            </a:r>
            <a:r>
              <a:rPr sz="1399"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raffic </a:t>
            </a:r>
            <a:r>
              <a:rPr sz="1399"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behavior</a:t>
            </a:r>
            <a:endParaRPr lang="en-US" sz="1399"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Freeform 67"/>
          <p:cNvSpPr/>
          <p:nvPr/>
        </p:nvSpPr>
        <p:spPr bwMode="gray">
          <a:xfrm rot="5165223" flipV="1">
            <a:off x="1517043" y="2456223"/>
            <a:ext cx="857199" cy="877070"/>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Freeform 67"/>
          <p:cNvSpPr/>
          <p:nvPr/>
        </p:nvSpPr>
        <p:spPr bwMode="gray">
          <a:xfrm rot="6820251">
            <a:off x="4500554" y="2579010"/>
            <a:ext cx="941020" cy="685601"/>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下箭头 63"/>
          <p:cNvSpPr/>
          <p:nvPr/>
        </p:nvSpPr>
        <p:spPr bwMode="gray">
          <a:xfrm rot="10800000" flipV="1">
            <a:off x="2755658" y="3934273"/>
            <a:ext cx="1079578" cy="511670"/>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53647890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6630302" y="1952591"/>
            <a:ext cx="5127749" cy="3969862"/>
          </a:xfrm>
        </p:spPr>
        <p:txBody>
          <a:bodyPr/>
          <a:lstStyle/>
          <a:p>
            <a:r>
              <a:rPr lang="en-US" altLang="zh-CN" sz="1800" dirty="0">
                <a:sym typeface="Huawei Sans" panose="020C0503030203020204" pitchFamily="34" charset="0"/>
              </a:rPr>
              <a:t>A traffic policy is bound to a traffic classifier and a traffic behavior so that the device takes the action defined in the traffic behavior on the classified packets.</a:t>
            </a:r>
          </a:p>
          <a:p>
            <a:r>
              <a:rPr lang="en-US" altLang="zh-CN" sz="1800" dirty="0">
                <a:sym typeface="Huawei Sans" panose="020C0503030203020204" pitchFamily="34" charset="0"/>
              </a:rPr>
              <a:t>A traffic policy can be bound to multiple traffic classifiers and traffic behaviors.</a:t>
            </a:r>
          </a:p>
          <a:p>
            <a:endParaRPr lang="zh-CN" altLang="en-US" sz="1800" dirty="0"/>
          </a:p>
        </p:txBody>
      </p:sp>
      <p:sp>
        <p:nvSpPr>
          <p:cNvPr id="3" name="标题 2"/>
          <p:cNvSpPr>
            <a:spLocks noGrp="1"/>
          </p:cNvSpPr>
          <p:nvPr>
            <p:ph type="title"/>
          </p:nvPr>
        </p:nvSpPr>
        <p:spPr/>
        <p:txBody>
          <a:bodyPr/>
          <a:lstStyle/>
          <a:p>
            <a:r>
              <a:rPr lang="en-US" altLang="zh-CN" dirty="0">
                <a:sym typeface="Huawei Sans" panose="020C0503030203020204" pitchFamily="34" charset="0"/>
              </a:rPr>
              <a:t>MQC Overview (2)</a:t>
            </a:r>
            <a:endParaRPr lang="zh-CN" altLang="en-US" dirty="0"/>
          </a:p>
        </p:txBody>
      </p:sp>
      <p:sp>
        <p:nvSpPr>
          <p:cNvPr id="4" name="圆角矩形 3"/>
          <p:cNvSpPr/>
          <p:nvPr/>
        </p:nvSpPr>
        <p:spPr bwMode="gray">
          <a:xfrm>
            <a:off x="3225493" y="1934820"/>
            <a:ext cx="3404810" cy="3968470"/>
          </a:xfrm>
          <a:prstGeom prst="roundRect">
            <a:avLst>
              <a:gd name="adj" fmla="val 2349"/>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599"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4"/>
          <p:cNvSpPr/>
          <p:nvPr/>
        </p:nvSpPr>
        <p:spPr bwMode="gray">
          <a:xfrm>
            <a:off x="507606" y="3431444"/>
            <a:ext cx="2226907" cy="307634"/>
          </a:xfrm>
          <a:prstGeom prst="roundRect">
            <a:avLst>
              <a:gd name="adj" fmla="val 5889"/>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Traffic policy</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5"/>
          <p:cNvSpPr/>
          <p:nvPr/>
        </p:nvSpPr>
        <p:spPr bwMode="gray">
          <a:xfrm>
            <a:off x="3577946" y="2269236"/>
            <a:ext cx="2638226" cy="307634"/>
          </a:xfrm>
          <a:prstGeom prst="roundRect">
            <a:avLst>
              <a:gd name="adj" fmla="val 5889"/>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Traffic classifier 1</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6"/>
          <p:cNvSpPr/>
          <p:nvPr/>
        </p:nvSpPr>
        <p:spPr bwMode="gray">
          <a:xfrm>
            <a:off x="3577946" y="2659621"/>
            <a:ext cx="2638226" cy="307634"/>
          </a:xfrm>
          <a:prstGeom prst="roundRect">
            <a:avLst>
              <a:gd name="adj" fmla="val 5889"/>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Traffic behavior 1</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矩形 7"/>
          <p:cNvSpPr/>
          <p:nvPr/>
        </p:nvSpPr>
        <p:spPr bwMode="gray">
          <a:xfrm>
            <a:off x="3481147" y="2179197"/>
            <a:ext cx="2862929" cy="885479"/>
          </a:xfrm>
          <a:prstGeom prst="rect">
            <a:avLst/>
          </a:prstGeom>
          <a:noFill/>
          <a:ln>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8"/>
          <p:cNvSpPr/>
          <p:nvPr/>
        </p:nvSpPr>
        <p:spPr bwMode="gray">
          <a:xfrm>
            <a:off x="3577946" y="3386400"/>
            <a:ext cx="2638226" cy="307634"/>
          </a:xfrm>
          <a:prstGeom prst="roundRect">
            <a:avLst>
              <a:gd name="adj" fmla="val 5889"/>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Traffic classifier 2</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圆角矩形 9"/>
          <p:cNvSpPr/>
          <p:nvPr/>
        </p:nvSpPr>
        <p:spPr bwMode="gray">
          <a:xfrm>
            <a:off x="3577946" y="3776785"/>
            <a:ext cx="2638226" cy="307634"/>
          </a:xfrm>
          <a:prstGeom prst="roundRect">
            <a:avLst>
              <a:gd name="adj" fmla="val 5889"/>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Traffic behavior 2</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矩形 10"/>
          <p:cNvSpPr/>
          <p:nvPr/>
        </p:nvSpPr>
        <p:spPr bwMode="gray">
          <a:xfrm>
            <a:off x="3481147" y="3296360"/>
            <a:ext cx="2862929" cy="885479"/>
          </a:xfrm>
          <a:prstGeom prst="rect">
            <a:avLst/>
          </a:prstGeom>
          <a:noFill/>
          <a:ln>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圆角矩形 11"/>
          <p:cNvSpPr/>
          <p:nvPr/>
        </p:nvSpPr>
        <p:spPr bwMode="gray">
          <a:xfrm>
            <a:off x="3577946" y="4865372"/>
            <a:ext cx="2638226" cy="307634"/>
          </a:xfrm>
          <a:prstGeom prst="roundRect">
            <a:avLst>
              <a:gd name="adj" fmla="val 5889"/>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Traffic classifier n</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圆角矩形 12"/>
          <p:cNvSpPr/>
          <p:nvPr/>
        </p:nvSpPr>
        <p:spPr bwMode="gray">
          <a:xfrm>
            <a:off x="3577946" y="5255757"/>
            <a:ext cx="2638226" cy="307634"/>
          </a:xfrm>
          <a:prstGeom prst="roundRect">
            <a:avLst>
              <a:gd name="adj" fmla="val 5889"/>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Traffic behavior n</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矩形 13"/>
          <p:cNvSpPr/>
          <p:nvPr/>
        </p:nvSpPr>
        <p:spPr bwMode="gray">
          <a:xfrm>
            <a:off x="3481147" y="4775333"/>
            <a:ext cx="2862929" cy="885479"/>
          </a:xfrm>
          <a:prstGeom prst="rect">
            <a:avLst/>
          </a:prstGeom>
          <a:noFill/>
          <a:ln>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椭圆 14"/>
          <p:cNvSpPr/>
          <p:nvPr/>
        </p:nvSpPr>
        <p:spPr bwMode="gray">
          <a:xfrm>
            <a:off x="4845108" y="4267175"/>
            <a:ext cx="59940" cy="59940"/>
          </a:xfrm>
          <a:prstGeom prst="ellipse">
            <a:avLst/>
          </a:prstGeom>
          <a:solidFill>
            <a:srgbClr val="99DFF9"/>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椭圆 15"/>
          <p:cNvSpPr/>
          <p:nvPr/>
        </p:nvSpPr>
        <p:spPr bwMode="gray">
          <a:xfrm>
            <a:off x="4845108" y="4446852"/>
            <a:ext cx="59940" cy="59940"/>
          </a:xfrm>
          <a:prstGeom prst="ellipse">
            <a:avLst/>
          </a:prstGeom>
          <a:solidFill>
            <a:srgbClr val="99DFF9"/>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椭圆 16"/>
          <p:cNvSpPr/>
          <p:nvPr/>
        </p:nvSpPr>
        <p:spPr bwMode="gray">
          <a:xfrm>
            <a:off x="4845108" y="4626528"/>
            <a:ext cx="59940" cy="59940"/>
          </a:xfrm>
          <a:prstGeom prst="ellipse">
            <a:avLst/>
          </a:prstGeom>
          <a:solidFill>
            <a:srgbClr val="99DFF9"/>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任意多边形 17"/>
          <p:cNvSpPr/>
          <p:nvPr/>
        </p:nvSpPr>
        <p:spPr bwMode="gray">
          <a:xfrm>
            <a:off x="2795448" y="1952590"/>
            <a:ext cx="373234" cy="3907534"/>
          </a:xfrm>
          <a:custGeom>
            <a:avLst/>
            <a:gdLst>
              <a:gd name="connsiteX0" fmla="*/ 1043940 w 1043940"/>
              <a:gd name="connsiteY0" fmla="*/ 0 h 3909060"/>
              <a:gd name="connsiteX1" fmla="*/ 1043940 w 1043940"/>
              <a:gd name="connsiteY1" fmla="*/ 3909060 h 3909060"/>
              <a:gd name="connsiteX2" fmla="*/ 0 w 1043940"/>
              <a:gd name="connsiteY2" fmla="*/ 1790700 h 3909060"/>
              <a:gd name="connsiteX3" fmla="*/ 0 w 1043940"/>
              <a:gd name="connsiteY3" fmla="*/ 1501140 h 3909060"/>
              <a:gd name="connsiteX4" fmla="*/ 1043940 w 1043940"/>
              <a:gd name="connsiteY4" fmla="*/ 0 h 3909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3940" h="3909060">
                <a:moveTo>
                  <a:pt x="1043940" y="0"/>
                </a:moveTo>
                <a:lnTo>
                  <a:pt x="1043940" y="3909060"/>
                </a:lnTo>
                <a:lnTo>
                  <a:pt x="0" y="1790700"/>
                </a:lnTo>
                <a:lnTo>
                  <a:pt x="0" y="1501140"/>
                </a:lnTo>
                <a:lnTo>
                  <a:pt x="1043940" y="0"/>
                </a:lnTo>
                <a:close/>
              </a:path>
            </a:pathLst>
          </a:custGeom>
          <a:solidFill>
            <a:srgbClr val="99DFF9"/>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71654268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451877" y="1242453"/>
            <a:ext cx="11306175" cy="1094347"/>
          </a:xfrm>
        </p:spPr>
        <p:txBody>
          <a:bodyPr/>
          <a:lstStyle/>
          <a:p>
            <a:pPr marL="0" indent="0">
              <a:buNone/>
            </a:pPr>
            <a:r>
              <a:rPr lang="en-US" altLang="zh-CN" sz="2000" dirty="0">
                <a:sym typeface="Huawei Sans" panose="020C0503030203020204" pitchFamily="34" charset="0"/>
              </a:rPr>
              <a:t>A traffic classifier defines a group of traffic matching rules to classify packets. This figure illustrates the matching items supported by a traffic classifier.</a:t>
            </a:r>
          </a:p>
          <a:p>
            <a:endParaRPr lang="zh-CN" altLang="en-US" sz="2000" dirty="0"/>
          </a:p>
        </p:txBody>
      </p:sp>
      <p:sp>
        <p:nvSpPr>
          <p:cNvPr id="3" name="标题 2"/>
          <p:cNvSpPr>
            <a:spLocks noGrp="1"/>
          </p:cNvSpPr>
          <p:nvPr>
            <p:ph type="title"/>
          </p:nvPr>
        </p:nvSpPr>
        <p:spPr/>
        <p:txBody>
          <a:bodyPr/>
          <a:lstStyle/>
          <a:p>
            <a:r>
              <a:rPr lang="en-US" altLang="zh-CN" dirty="0">
                <a:sym typeface="Huawei Sans" panose="020C0503030203020204" pitchFamily="34" charset="0"/>
              </a:rPr>
              <a:t>MQC: Traffic Classifier</a:t>
            </a:r>
            <a:endParaRPr lang="zh-CN" altLang="en-US" dirty="0"/>
          </a:p>
        </p:txBody>
      </p:sp>
      <p:sp>
        <p:nvSpPr>
          <p:cNvPr id="4" name="圆角矩形 3"/>
          <p:cNvSpPr/>
          <p:nvPr/>
        </p:nvSpPr>
        <p:spPr bwMode="gray">
          <a:xfrm>
            <a:off x="5005821" y="2378925"/>
            <a:ext cx="6244078" cy="3495017"/>
          </a:xfrm>
          <a:prstGeom prst="roundRect">
            <a:avLst>
              <a:gd name="adj" fmla="val 3482"/>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p:cNvSpPr/>
          <p:nvPr/>
        </p:nvSpPr>
        <p:spPr bwMode="gray">
          <a:xfrm>
            <a:off x="5128140" y="4789935"/>
            <a:ext cx="6021302" cy="977181"/>
          </a:xfrm>
          <a:prstGeom prst="rect">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599"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p:nvPr/>
        </p:nvSpPr>
        <p:spPr bwMode="gray">
          <a:xfrm>
            <a:off x="5128140" y="3648969"/>
            <a:ext cx="6021302" cy="977181"/>
          </a:xfrm>
          <a:prstGeom prst="rect">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599"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6"/>
          <p:cNvSpPr/>
          <p:nvPr/>
        </p:nvSpPr>
        <p:spPr bwMode="gray">
          <a:xfrm>
            <a:off x="5128140" y="2508002"/>
            <a:ext cx="6021302" cy="977181"/>
          </a:xfrm>
          <a:prstGeom prst="rect">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599"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7"/>
          <p:cNvSpPr/>
          <p:nvPr/>
        </p:nvSpPr>
        <p:spPr bwMode="gray">
          <a:xfrm>
            <a:off x="1045725" y="3559320"/>
            <a:ext cx="3125437" cy="1127810"/>
          </a:xfrm>
          <a:prstGeom prst="roundRect">
            <a:avLst>
              <a:gd name="adj" fmla="val 2349"/>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599"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8"/>
          <p:cNvSpPr/>
          <p:nvPr/>
        </p:nvSpPr>
        <p:spPr bwMode="gray">
          <a:xfrm>
            <a:off x="1291836" y="3763248"/>
            <a:ext cx="2638226" cy="307634"/>
          </a:xfrm>
          <a:prstGeom prst="roundRect">
            <a:avLst>
              <a:gd name="adj" fmla="val 5889"/>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Traffic classifier 1</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圆角矩形 9"/>
          <p:cNvSpPr/>
          <p:nvPr/>
        </p:nvSpPr>
        <p:spPr bwMode="gray">
          <a:xfrm>
            <a:off x="1291836" y="4153634"/>
            <a:ext cx="2638226" cy="307634"/>
          </a:xfrm>
          <a:prstGeom prst="roundRect">
            <a:avLst>
              <a:gd name="adj" fmla="val 5889"/>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Traffic behavior 1</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矩形 10"/>
          <p:cNvSpPr/>
          <p:nvPr/>
        </p:nvSpPr>
        <p:spPr bwMode="gray">
          <a:xfrm>
            <a:off x="1195037" y="3673209"/>
            <a:ext cx="2862929" cy="885479"/>
          </a:xfrm>
          <a:prstGeom prst="rect">
            <a:avLst/>
          </a:prstGeom>
          <a:noFill/>
          <a:ln>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矩形 11"/>
          <p:cNvSpPr/>
          <p:nvPr/>
        </p:nvSpPr>
        <p:spPr bwMode="gray">
          <a:xfrm>
            <a:off x="5043057" y="3706441"/>
            <a:ext cx="1261391" cy="332333"/>
          </a:xfrm>
          <a:prstGeom prst="rect">
            <a:avLst/>
          </a:prstGeom>
        </p:spPr>
        <p:txBody>
          <a:bodyPr wrap="square">
            <a:noAutofit/>
          </a:bodyPr>
          <a:lstStyle/>
          <a:p>
            <a:pPr algn="ctr" defTabSz="914034" fontAlgn="ctr">
              <a:lnSpc>
                <a:spcPts val="1999"/>
              </a:lnSpc>
              <a:buClr>
                <a:srgbClr val="990000"/>
              </a:buClr>
              <a:buSzPct val="85000"/>
            </a:pPr>
            <a:r>
              <a:rPr sz="1399" b="1" dirty="0">
                <a:solidFill>
                  <a:srgbClr val="2E75B6"/>
                </a:solidFill>
                <a:latin typeface="Huawei Sans" panose="020C0503030203020204" pitchFamily="34" charset="0"/>
                <a:ea typeface="方正兰亭黑简体" panose="02000000000000000000" pitchFamily="2" charset="-122"/>
                <a:sym typeface="Huawei Sans" panose="020C0503030203020204" pitchFamily="34" charset="0"/>
              </a:rPr>
              <a:t>Layer 3 matching items</a:t>
            </a:r>
            <a:endParaRPr lang="zh-CN" altLang="en-US" sz="1399" b="1" dirty="0">
              <a:solidFill>
                <a:srgbClr val="2E75B6"/>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矩形 12"/>
          <p:cNvSpPr/>
          <p:nvPr/>
        </p:nvSpPr>
        <p:spPr bwMode="gray">
          <a:xfrm>
            <a:off x="5043057" y="4847408"/>
            <a:ext cx="1261391" cy="332333"/>
          </a:xfrm>
          <a:prstGeom prst="rect">
            <a:avLst/>
          </a:prstGeom>
        </p:spPr>
        <p:txBody>
          <a:bodyPr wrap="square">
            <a:noAutofit/>
          </a:bodyPr>
          <a:lstStyle/>
          <a:p>
            <a:pPr algn="ctr" defTabSz="914034" fontAlgn="ctr">
              <a:lnSpc>
                <a:spcPts val="1999"/>
              </a:lnSpc>
              <a:buClr>
                <a:srgbClr val="990000"/>
              </a:buClr>
              <a:buSzPct val="85000"/>
            </a:pPr>
            <a:r>
              <a:rPr sz="1399" b="1" dirty="0">
                <a:solidFill>
                  <a:srgbClr val="2E75B6"/>
                </a:solidFill>
                <a:latin typeface="Huawei Sans" panose="020C0503030203020204" pitchFamily="34" charset="0"/>
                <a:ea typeface="方正兰亭黑简体" panose="02000000000000000000" pitchFamily="2" charset="-122"/>
                <a:sym typeface="Huawei Sans" panose="020C0503030203020204" pitchFamily="34" charset="0"/>
              </a:rPr>
              <a:t>Other matching items</a:t>
            </a:r>
            <a:endParaRPr lang="zh-CN" altLang="en-US" sz="1399" b="1" dirty="0">
              <a:solidFill>
                <a:srgbClr val="2E75B6"/>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矩形 13"/>
          <p:cNvSpPr/>
          <p:nvPr/>
        </p:nvSpPr>
        <p:spPr bwMode="gray">
          <a:xfrm>
            <a:off x="5043057" y="2565475"/>
            <a:ext cx="1261391" cy="332333"/>
          </a:xfrm>
          <a:prstGeom prst="rect">
            <a:avLst/>
          </a:prstGeom>
        </p:spPr>
        <p:txBody>
          <a:bodyPr wrap="square">
            <a:noAutofit/>
          </a:bodyPr>
          <a:lstStyle/>
          <a:p>
            <a:pPr algn="ctr" defTabSz="914034" fontAlgn="ctr">
              <a:lnSpc>
                <a:spcPts val="1999"/>
              </a:lnSpc>
              <a:buClr>
                <a:srgbClr val="990000"/>
              </a:buClr>
              <a:buSzPct val="85000"/>
            </a:pPr>
            <a:r>
              <a:rPr sz="1399" b="1" dirty="0">
                <a:solidFill>
                  <a:srgbClr val="2E75B6"/>
                </a:solidFill>
                <a:latin typeface="Huawei Sans" panose="020C0503030203020204" pitchFamily="34" charset="0"/>
                <a:ea typeface="方正兰亭黑简体" panose="02000000000000000000" pitchFamily="2" charset="-122"/>
                <a:sym typeface="Huawei Sans" panose="020C0503030203020204" pitchFamily="34" charset="0"/>
              </a:rPr>
              <a:t>Layer 2 matching items</a:t>
            </a:r>
            <a:endParaRPr lang="zh-CN" altLang="en-US" sz="1399" b="1" dirty="0">
              <a:solidFill>
                <a:srgbClr val="2E75B6"/>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任意多边形 14"/>
          <p:cNvSpPr/>
          <p:nvPr/>
        </p:nvSpPr>
        <p:spPr bwMode="gray">
          <a:xfrm>
            <a:off x="3971815" y="2378925"/>
            <a:ext cx="960209" cy="3420044"/>
          </a:xfrm>
          <a:custGeom>
            <a:avLst/>
            <a:gdLst>
              <a:gd name="connsiteX0" fmla="*/ 1341120 w 1341120"/>
              <a:gd name="connsiteY0" fmla="*/ 0 h 3421380"/>
              <a:gd name="connsiteX1" fmla="*/ 1341120 w 1341120"/>
              <a:gd name="connsiteY1" fmla="*/ 3421380 h 3421380"/>
              <a:gd name="connsiteX2" fmla="*/ 0 w 1341120"/>
              <a:gd name="connsiteY2" fmla="*/ 1699260 h 3421380"/>
              <a:gd name="connsiteX3" fmla="*/ 0 w 1341120"/>
              <a:gd name="connsiteY3" fmla="*/ 1371600 h 3421380"/>
              <a:gd name="connsiteX4" fmla="*/ 1341120 w 1341120"/>
              <a:gd name="connsiteY4" fmla="*/ 0 h 34213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1120" h="3421380">
                <a:moveTo>
                  <a:pt x="1341120" y="0"/>
                </a:moveTo>
                <a:lnTo>
                  <a:pt x="1341120" y="3421380"/>
                </a:lnTo>
                <a:lnTo>
                  <a:pt x="0" y="1699260"/>
                </a:lnTo>
                <a:lnTo>
                  <a:pt x="0" y="1371600"/>
                </a:lnTo>
                <a:lnTo>
                  <a:pt x="1341120" y="0"/>
                </a:lnTo>
                <a:close/>
              </a:path>
            </a:pathLst>
          </a:custGeom>
          <a:gradFill flip="none" rotWithShape="1">
            <a:gsLst>
              <a:gs pos="100000">
                <a:schemeClr val="bg1"/>
              </a:gs>
              <a:gs pos="0">
                <a:srgbClr val="FFF2CC"/>
              </a:gs>
            </a:gsLst>
            <a:lin ang="0" scaled="1"/>
            <a:tileRect/>
          </a:gradFill>
          <a:ln>
            <a:solidFill>
              <a:srgbClr val="FFF2CC"/>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圆角矩形 15"/>
          <p:cNvSpPr/>
          <p:nvPr/>
        </p:nvSpPr>
        <p:spPr bwMode="gray">
          <a:xfrm>
            <a:off x="8718687" y="3014170"/>
            <a:ext cx="2357079" cy="359859"/>
          </a:xfrm>
          <a:prstGeom prst="roundRect">
            <a:avLst/>
          </a:prstGeom>
          <a:solidFill>
            <a:srgbClr val="00B0F0"/>
          </a:solidFill>
          <a:ln>
            <a:solidFill>
              <a:srgbClr val="00B0F0"/>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圆角矩形 16"/>
          <p:cNvSpPr/>
          <p:nvPr/>
        </p:nvSpPr>
        <p:spPr bwMode="gray">
          <a:xfrm>
            <a:off x="8718687" y="2622121"/>
            <a:ext cx="2357079" cy="344987"/>
          </a:xfrm>
          <a:prstGeom prst="roundRect">
            <a:avLst/>
          </a:prstGeom>
          <a:solidFill>
            <a:srgbClr val="00B0F0"/>
          </a:solidFill>
          <a:ln>
            <a:solidFill>
              <a:srgbClr val="00B0F0"/>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Destination or source MAC address</a:t>
            </a:r>
          </a:p>
        </p:txBody>
      </p:sp>
      <p:sp>
        <p:nvSpPr>
          <p:cNvPr id="18" name="圆角矩形 17"/>
          <p:cNvSpPr/>
          <p:nvPr/>
        </p:nvSpPr>
        <p:spPr bwMode="gray">
          <a:xfrm>
            <a:off x="6319092" y="3019181"/>
            <a:ext cx="2357079" cy="359859"/>
          </a:xfrm>
          <a:prstGeom prst="roundRect">
            <a:avLst/>
          </a:prstGeom>
          <a:solidFill>
            <a:srgbClr val="00B0F0"/>
          </a:solidFill>
          <a:ln>
            <a:solidFill>
              <a:srgbClr val="00B0F0"/>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Fields matching ACLs numbered 4000 through 4999</a:t>
            </a:r>
          </a:p>
        </p:txBody>
      </p:sp>
      <p:sp>
        <p:nvSpPr>
          <p:cNvPr id="19" name="圆角矩形 18"/>
          <p:cNvSpPr/>
          <p:nvPr/>
        </p:nvSpPr>
        <p:spPr bwMode="gray">
          <a:xfrm>
            <a:off x="6319092" y="2627132"/>
            <a:ext cx="2357079" cy="344987"/>
          </a:xfrm>
          <a:prstGeom prst="roundRect">
            <a:avLst/>
          </a:prstGeom>
          <a:solidFill>
            <a:srgbClr val="00B0F0"/>
          </a:solidFill>
          <a:ln>
            <a:solidFill>
              <a:srgbClr val="00B0F0"/>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Tag ID of a VLAN packet</a:t>
            </a:r>
          </a:p>
        </p:txBody>
      </p:sp>
      <p:sp>
        <p:nvSpPr>
          <p:cNvPr id="20" name="圆角矩形 19"/>
          <p:cNvSpPr/>
          <p:nvPr/>
        </p:nvSpPr>
        <p:spPr bwMode="gray">
          <a:xfrm>
            <a:off x="8718687" y="4137559"/>
            <a:ext cx="2357079" cy="344991"/>
          </a:xfrm>
          <a:prstGeom prst="roundRect">
            <a:avLst/>
          </a:prstGeom>
          <a:solidFill>
            <a:srgbClr val="00B0F0"/>
          </a:solidFill>
          <a:ln>
            <a:solidFill>
              <a:srgbClr val="00B0F0"/>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21" name="圆角矩形 20"/>
          <p:cNvSpPr/>
          <p:nvPr/>
        </p:nvSpPr>
        <p:spPr bwMode="gray">
          <a:xfrm>
            <a:off x="8718687" y="3763088"/>
            <a:ext cx="2357079" cy="344987"/>
          </a:xfrm>
          <a:prstGeom prst="roundRect">
            <a:avLst/>
          </a:prstGeom>
          <a:solidFill>
            <a:srgbClr val="00B0F0"/>
          </a:solidFill>
          <a:ln>
            <a:solidFill>
              <a:srgbClr val="00B0F0"/>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IPv4 packet length</a:t>
            </a:r>
          </a:p>
        </p:txBody>
      </p:sp>
      <p:sp>
        <p:nvSpPr>
          <p:cNvPr id="22" name="圆角矩形 21"/>
          <p:cNvSpPr/>
          <p:nvPr/>
        </p:nvSpPr>
        <p:spPr bwMode="gray">
          <a:xfrm>
            <a:off x="6319092" y="4137559"/>
            <a:ext cx="2357079" cy="344991"/>
          </a:xfrm>
          <a:prstGeom prst="roundRect">
            <a:avLst/>
          </a:prstGeom>
          <a:solidFill>
            <a:srgbClr val="00B0F0"/>
          </a:solidFill>
          <a:ln>
            <a:solidFill>
              <a:srgbClr val="00B0F0"/>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 precedence in IP packets</a:t>
            </a:r>
          </a:p>
        </p:txBody>
      </p:sp>
      <p:sp>
        <p:nvSpPr>
          <p:cNvPr id="23" name="圆角矩形 22"/>
          <p:cNvSpPr/>
          <p:nvPr/>
        </p:nvSpPr>
        <p:spPr bwMode="gray">
          <a:xfrm>
            <a:off x="6319092" y="3763088"/>
            <a:ext cx="2357079" cy="344987"/>
          </a:xfrm>
          <a:prstGeom prst="roundRect">
            <a:avLst/>
          </a:prstGeom>
          <a:solidFill>
            <a:srgbClr val="00B0F0"/>
          </a:solidFill>
          <a:ln>
            <a:solidFill>
              <a:srgbClr val="00B0F0"/>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Fields matching ACLs numbered 2000 through 3999</a:t>
            </a:r>
          </a:p>
        </p:txBody>
      </p:sp>
      <p:sp>
        <p:nvSpPr>
          <p:cNvPr id="24" name="圆角矩形 23"/>
          <p:cNvSpPr/>
          <p:nvPr/>
        </p:nvSpPr>
        <p:spPr bwMode="gray">
          <a:xfrm>
            <a:off x="8718687" y="5278526"/>
            <a:ext cx="2357079" cy="344991"/>
          </a:xfrm>
          <a:prstGeom prst="roundRect">
            <a:avLst/>
          </a:prstGeom>
          <a:solidFill>
            <a:srgbClr val="00B0F0"/>
          </a:solidFill>
          <a:ln>
            <a:solidFill>
              <a:srgbClr val="00B0F0"/>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25" name="圆角矩形 24"/>
          <p:cNvSpPr/>
          <p:nvPr/>
        </p:nvSpPr>
        <p:spPr bwMode="gray">
          <a:xfrm>
            <a:off x="8718687" y="4904054"/>
            <a:ext cx="2357079" cy="344987"/>
          </a:xfrm>
          <a:prstGeom prst="roundRect">
            <a:avLst/>
          </a:prstGeom>
          <a:solidFill>
            <a:srgbClr val="00B0F0"/>
          </a:solidFill>
          <a:ln>
            <a:solidFill>
              <a:srgbClr val="00B0F0"/>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Outbound interface</a:t>
            </a:r>
          </a:p>
        </p:txBody>
      </p:sp>
      <p:sp>
        <p:nvSpPr>
          <p:cNvPr id="26" name="圆角矩形 25"/>
          <p:cNvSpPr/>
          <p:nvPr/>
        </p:nvSpPr>
        <p:spPr bwMode="gray">
          <a:xfrm>
            <a:off x="6319092" y="5278526"/>
            <a:ext cx="2357079" cy="344991"/>
          </a:xfrm>
          <a:prstGeom prst="roundRect">
            <a:avLst/>
          </a:prstGeom>
          <a:solidFill>
            <a:srgbClr val="00B0F0"/>
          </a:solidFill>
          <a:ln>
            <a:solidFill>
              <a:srgbClr val="00B0F0"/>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All packets</a:t>
            </a:r>
          </a:p>
        </p:txBody>
      </p:sp>
      <p:sp>
        <p:nvSpPr>
          <p:cNvPr id="27" name="圆角矩形 26"/>
          <p:cNvSpPr/>
          <p:nvPr/>
        </p:nvSpPr>
        <p:spPr bwMode="gray">
          <a:xfrm>
            <a:off x="6319092" y="4904054"/>
            <a:ext cx="2357079" cy="344987"/>
          </a:xfrm>
          <a:prstGeom prst="roundRect">
            <a:avLst/>
          </a:prstGeom>
          <a:solidFill>
            <a:srgbClr val="00B0F0"/>
          </a:solidFill>
          <a:ln>
            <a:solidFill>
              <a:srgbClr val="00B0F0"/>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Inbound interface</a:t>
            </a:r>
          </a:p>
        </p:txBody>
      </p:sp>
    </p:spTree>
    <p:extLst>
      <p:ext uri="{BB962C8B-B14F-4D97-AF65-F5344CB8AC3E}">
        <p14:creationId xmlns:p14="http://schemas.microsoft.com/office/powerpoint/2010/main" val="206971760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451877" y="1242453"/>
            <a:ext cx="11306175" cy="1065318"/>
          </a:xfrm>
        </p:spPr>
        <p:txBody>
          <a:bodyPr/>
          <a:lstStyle/>
          <a:p>
            <a:pPr marL="0" indent="0">
              <a:buNone/>
            </a:pPr>
            <a:r>
              <a:rPr lang="en-US" altLang="zh-CN" sz="2000" dirty="0">
                <a:sym typeface="Huawei Sans" panose="020C0503030203020204" pitchFamily="34" charset="0"/>
              </a:rPr>
              <a:t>A traffic behavior defines the actions to be performed, including packet filtering, priority re-marking, redirection, and traffic statistics collection.</a:t>
            </a:r>
          </a:p>
          <a:p>
            <a:endParaRPr lang="zh-CN" altLang="en-US" sz="2000" dirty="0"/>
          </a:p>
        </p:txBody>
      </p:sp>
      <p:sp>
        <p:nvSpPr>
          <p:cNvPr id="3" name="标题 2"/>
          <p:cNvSpPr>
            <a:spLocks noGrp="1"/>
          </p:cNvSpPr>
          <p:nvPr>
            <p:ph type="title"/>
          </p:nvPr>
        </p:nvSpPr>
        <p:spPr/>
        <p:txBody>
          <a:bodyPr/>
          <a:lstStyle/>
          <a:p>
            <a:r>
              <a:rPr lang="en-US" altLang="zh-CN" dirty="0">
                <a:sym typeface="Huawei Sans" panose="020C0503030203020204" pitchFamily="34" charset="0"/>
              </a:rPr>
              <a:t>MQC: Traffic Behavior</a:t>
            </a:r>
            <a:endParaRPr lang="zh-CN" altLang="en-US" dirty="0"/>
          </a:p>
        </p:txBody>
      </p:sp>
      <p:sp>
        <p:nvSpPr>
          <p:cNvPr id="4" name="圆角矩形 3"/>
          <p:cNvSpPr/>
          <p:nvPr/>
        </p:nvSpPr>
        <p:spPr bwMode="gray">
          <a:xfrm>
            <a:off x="5005821" y="2957891"/>
            <a:ext cx="6244078" cy="1621352"/>
          </a:xfrm>
          <a:prstGeom prst="roundRect">
            <a:avLst>
              <a:gd name="adj" fmla="val 3482"/>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p:cNvSpPr/>
          <p:nvPr/>
        </p:nvSpPr>
        <p:spPr bwMode="gray">
          <a:xfrm>
            <a:off x="5128140" y="3086968"/>
            <a:ext cx="6021302" cy="1387541"/>
          </a:xfrm>
          <a:prstGeom prst="rect">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599"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5"/>
          <p:cNvSpPr/>
          <p:nvPr/>
        </p:nvSpPr>
        <p:spPr bwMode="gray">
          <a:xfrm>
            <a:off x="1045725" y="2979668"/>
            <a:ext cx="3125437" cy="1127810"/>
          </a:xfrm>
          <a:prstGeom prst="roundRect">
            <a:avLst>
              <a:gd name="adj" fmla="val 2349"/>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599"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6"/>
          <p:cNvSpPr/>
          <p:nvPr/>
        </p:nvSpPr>
        <p:spPr bwMode="gray">
          <a:xfrm>
            <a:off x="1291836" y="3183597"/>
            <a:ext cx="2638226" cy="307634"/>
          </a:xfrm>
          <a:prstGeom prst="roundRect">
            <a:avLst>
              <a:gd name="adj" fmla="val 5889"/>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Traffic classifier 1</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7"/>
          <p:cNvSpPr/>
          <p:nvPr/>
        </p:nvSpPr>
        <p:spPr bwMode="gray">
          <a:xfrm>
            <a:off x="1291836" y="3573982"/>
            <a:ext cx="2638226" cy="307634"/>
          </a:xfrm>
          <a:prstGeom prst="roundRect">
            <a:avLst>
              <a:gd name="adj" fmla="val 5889"/>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Traffic behavior 1</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矩形 8"/>
          <p:cNvSpPr/>
          <p:nvPr/>
        </p:nvSpPr>
        <p:spPr bwMode="gray">
          <a:xfrm>
            <a:off x="1195037" y="3093558"/>
            <a:ext cx="2862929" cy="885479"/>
          </a:xfrm>
          <a:prstGeom prst="rect">
            <a:avLst/>
          </a:prstGeom>
          <a:noFill/>
          <a:ln>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任意多边形 9"/>
          <p:cNvSpPr/>
          <p:nvPr/>
        </p:nvSpPr>
        <p:spPr bwMode="gray">
          <a:xfrm>
            <a:off x="3971815" y="2979668"/>
            <a:ext cx="960209" cy="1599576"/>
          </a:xfrm>
          <a:custGeom>
            <a:avLst/>
            <a:gdLst>
              <a:gd name="connsiteX0" fmla="*/ 1341120 w 1341120"/>
              <a:gd name="connsiteY0" fmla="*/ 0 h 3421380"/>
              <a:gd name="connsiteX1" fmla="*/ 1341120 w 1341120"/>
              <a:gd name="connsiteY1" fmla="*/ 3421380 h 3421380"/>
              <a:gd name="connsiteX2" fmla="*/ 0 w 1341120"/>
              <a:gd name="connsiteY2" fmla="*/ 1699260 h 3421380"/>
              <a:gd name="connsiteX3" fmla="*/ 0 w 1341120"/>
              <a:gd name="connsiteY3" fmla="*/ 1371600 h 3421380"/>
              <a:gd name="connsiteX4" fmla="*/ 1341120 w 1341120"/>
              <a:gd name="connsiteY4" fmla="*/ 0 h 34213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1120" h="3421380">
                <a:moveTo>
                  <a:pt x="1341120" y="0"/>
                </a:moveTo>
                <a:lnTo>
                  <a:pt x="1341120" y="3421380"/>
                </a:lnTo>
                <a:lnTo>
                  <a:pt x="0" y="1699260"/>
                </a:lnTo>
                <a:lnTo>
                  <a:pt x="0" y="1371600"/>
                </a:lnTo>
                <a:lnTo>
                  <a:pt x="1341120" y="0"/>
                </a:lnTo>
                <a:close/>
              </a:path>
            </a:pathLst>
          </a:custGeom>
          <a:gradFill flip="none" rotWithShape="1">
            <a:gsLst>
              <a:gs pos="100000">
                <a:schemeClr val="bg1"/>
              </a:gs>
              <a:gs pos="0">
                <a:srgbClr val="FFF2CC"/>
              </a:gs>
            </a:gsLst>
            <a:lin ang="0" scaled="1"/>
            <a:tileRect/>
          </a:gradFill>
          <a:ln>
            <a:solidFill>
              <a:srgbClr val="FFF2CC"/>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圆角矩形 10"/>
          <p:cNvSpPr/>
          <p:nvPr/>
        </p:nvSpPr>
        <p:spPr bwMode="gray">
          <a:xfrm>
            <a:off x="8718687" y="3575559"/>
            <a:ext cx="2357079" cy="344991"/>
          </a:xfrm>
          <a:prstGeom prst="roundRect">
            <a:avLst/>
          </a:prstGeom>
          <a:solidFill>
            <a:srgbClr val="00B0F0"/>
          </a:solidFill>
          <a:ln>
            <a:solidFill>
              <a:srgbClr val="00B0F0"/>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Packet priority re-marking</a:t>
            </a:r>
          </a:p>
        </p:txBody>
      </p:sp>
      <p:sp>
        <p:nvSpPr>
          <p:cNvPr id="12" name="圆角矩形 11"/>
          <p:cNvSpPr/>
          <p:nvPr/>
        </p:nvSpPr>
        <p:spPr bwMode="gray">
          <a:xfrm>
            <a:off x="8718687" y="3201087"/>
            <a:ext cx="2357079" cy="344987"/>
          </a:xfrm>
          <a:prstGeom prst="roundRect">
            <a:avLst/>
          </a:prstGeom>
          <a:solidFill>
            <a:srgbClr val="00B0F0"/>
          </a:solidFill>
          <a:ln>
            <a:solidFill>
              <a:srgbClr val="00B0F0"/>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Traffic statistics collection</a:t>
            </a:r>
          </a:p>
        </p:txBody>
      </p:sp>
      <p:sp>
        <p:nvSpPr>
          <p:cNvPr id="13" name="圆角矩形 12"/>
          <p:cNvSpPr/>
          <p:nvPr/>
        </p:nvSpPr>
        <p:spPr bwMode="gray">
          <a:xfrm>
            <a:off x="6319092" y="3580570"/>
            <a:ext cx="2357079" cy="344991"/>
          </a:xfrm>
          <a:prstGeom prst="roundRect">
            <a:avLst/>
          </a:prstGeom>
          <a:solidFill>
            <a:srgbClr val="00B0F0"/>
          </a:solidFill>
          <a:ln>
            <a:solidFill>
              <a:srgbClr val="00B0F0"/>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Adding VLAN tags to packets</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圆角矩形 13"/>
          <p:cNvSpPr/>
          <p:nvPr/>
        </p:nvSpPr>
        <p:spPr bwMode="gray">
          <a:xfrm>
            <a:off x="6319092" y="3206098"/>
            <a:ext cx="2357079" cy="344987"/>
          </a:xfrm>
          <a:prstGeom prst="roundRect">
            <a:avLst/>
          </a:prstGeom>
          <a:solidFill>
            <a:srgbClr val="00B0F0"/>
          </a:solidFill>
          <a:ln>
            <a:solidFill>
              <a:srgbClr val="00B0F0"/>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Filtering packets</a:t>
            </a:r>
          </a:p>
        </p:txBody>
      </p:sp>
      <p:sp>
        <p:nvSpPr>
          <p:cNvPr id="15" name="圆角矩形 14"/>
          <p:cNvSpPr/>
          <p:nvPr/>
        </p:nvSpPr>
        <p:spPr bwMode="gray">
          <a:xfrm>
            <a:off x="8718687" y="3971468"/>
            <a:ext cx="2357079" cy="344987"/>
          </a:xfrm>
          <a:prstGeom prst="roundRect">
            <a:avLst/>
          </a:prstGeom>
          <a:solidFill>
            <a:srgbClr val="00B0F0"/>
          </a:solidFill>
          <a:ln>
            <a:solidFill>
              <a:srgbClr val="00B0F0"/>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16" name="圆角矩形 15"/>
          <p:cNvSpPr/>
          <p:nvPr/>
        </p:nvSpPr>
        <p:spPr bwMode="gray">
          <a:xfrm>
            <a:off x="6319092" y="3971468"/>
            <a:ext cx="2357079" cy="344987"/>
          </a:xfrm>
          <a:prstGeom prst="roundRect">
            <a:avLst/>
          </a:prstGeom>
          <a:solidFill>
            <a:srgbClr val="00B0F0"/>
          </a:solidFill>
          <a:ln>
            <a:solidFill>
              <a:srgbClr val="00B0F0"/>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Executing PBR on packets</a:t>
            </a:r>
          </a:p>
        </p:txBody>
      </p:sp>
      <p:sp>
        <p:nvSpPr>
          <p:cNvPr id="17" name="矩形 16"/>
          <p:cNvSpPr/>
          <p:nvPr/>
        </p:nvSpPr>
        <p:spPr bwMode="gray">
          <a:xfrm>
            <a:off x="5087484" y="3471418"/>
            <a:ext cx="1190118" cy="332333"/>
          </a:xfrm>
          <a:prstGeom prst="rect">
            <a:avLst/>
          </a:prstGeom>
        </p:spPr>
        <p:txBody>
          <a:bodyPr wrap="square">
            <a:noAutofit/>
          </a:bodyPr>
          <a:lstStyle/>
          <a:p>
            <a:pPr algn="ctr" defTabSz="914034" fontAlgn="ctr">
              <a:lnSpc>
                <a:spcPts val="1999"/>
              </a:lnSpc>
              <a:buClr>
                <a:srgbClr val="990000"/>
              </a:buClr>
              <a:buSzPct val="85000"/>
            </a:pPr>
            <a:r>
              <a:rPr sz="1399" b="1" dirty="0">
                <a:solidFill>
                  <a:srgbClr val="2E75B6"/>
                </a:solidFill>
                <a:latin typeface="Huawei Sans" panose="020C0503030203020204" pitchFamily="34" charset="0"/>
                <a:ea typeface="方正兰亭黑简体" panose="02000000000000000000" pitchFamily="2" charset="-122"/>
                <a:sym typeface="Huawei Sans" panose="020C0503030203020204" pitchFamily="34" charset="0"/>
              </a:rPr>
              <a:t>Executable actions</a:t>
            </a:r>
            <a:endParaRPr lang="zh-CN" altLang="en-US" sz="1399" b="1" dirty="0">
              <a:solidFill>
                <a:srgbClr val="2E75B6"/>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33074034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451877" y="1242453"/>
            <a:ext cx="11306175" cy="1442690"/>
          </a:xfrm>
        </p:spPr>
        <p:txBody>
          <a:bodyPr/>
          <a:lstStyle/>
          <a:p>
            <a:r>
              <a:rPr lang="en-US" altLang="zh-CN" sz="1800" dirty="0">
                <a:sym typeface="Huawei Sans" panose="020C0503030203020204" pitchFamily="34" charset="0"/>
              </a:rPr>
              <a:t>A traffic policy can be invoked on an interface.</a:t>
            </a:r>
          </a:p>
          <a:p>
            <a:r>
              <a:rPr lang="en-US" altLang="zh-CN" sz="1800" dirty="0">
                <a:sym typeface="Huawei Sans" panose="020C0503030203020204" pitchFamily="34" charset="0"/>
              </a:rPr>
              <a:t>A traffic policy defines the inbound and outbound directions. A traffic behavior in the traffic policy matches incoming or outgoing packets, and is performed on the matched packets.</a:t>
            </a:r>
          </a:p>
          <a:p>
            <a:endParaRPr lang="zh-CN" altLang="en-US" sz="1800" dirty="0"/>
          </a:p>
        </p:txBody>
      </p:sp>
      <p:sp>
        <p:nvSpPr>
          <p:cNvPr id="3" name="标题 2"/>
          <p:cNvSpPr>
            <a:spLocks noGrp="1"/>
          </p:cNvSpPr>
          <p:nvPr>
            <p:ph type="title"/>
          </p:nvPr>
        </p:nvSpPr>
        <p:spPr/>
        <p:txBody>
          <a:bodyPr/>
          <a:lstStyle/>
          <a:p>
            <a:r>
              <a:rPr lang="en-US" altLang="zh-CN" dirty="0">
                <a:sym typeface="Huawei Sans" panose="020C0503030203020204" pitchFamily="34" charset="0"/>
              </a:rPr>
              <a:t>MQC: Traffic Policy</a:t>
            </a:r>
            <a:endParaRPr lang="zh-CN" altLang="en-US" dirty="0"/>
          </a:p>
        </p:txBody>
      </p:sp>
      <p:sp>
        <p:nvSpPr>
          <p:cNvPr id="4" name="圆角矩形 75"/>
          <p:cNvSpPr/>
          <p:nvPr/>
        </p:nvSpPr>
        <p:spPr bwMode="gray">
          <a:xfrm>
            <a:off x="6096543" y="2994828"/>
            <a:ext cx="5390562" cy="3306829"/>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285636" indent="-285636" fontAlgn="ctr">
              <a:buFont typeface="Arial" panose="020B0604020202020204" pitchFamily="34" charset="0"/>
              <a:buChar char="•"/>
            </a:pPr>
            <a:endParaRPr lang="en-US" altLang="zh-CN"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fontAlgn="ctr">
              <a:buFont typeface="Arial" panose="020B0604020202020204" pitchFamily="34" charset="0"/>
              <a:buChar char="•"/>
            </a:pPr>
            <a:endParaRPr lang="en-US" altLang="zh-CN"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fontAlgn="ctr">
              <a:buFont typeface="Arial" panose="020B0604020202020204" pitchFamily="34" charset="0"/>
              <a:buChar char="•"/>
            </a:pPr>
            <a:endParaRPr lang="en-US" altLang="zh-CN"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fontAlgn="ctr">
              <a:buFont typeface="Arial" panose="020B0604020202020204" pitchFamily="34" charset="0"/>
              <a:buChar char="•"/>
            </a:pPr>
            <a:endParaRPr lang="en-US" altLang="zh-CN"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 </a:t>
            </a:r>
            <a:r>
              <a:rPr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inbound direction, the device applies the traffic policy to redirect packets matching the traffic </a:t>
            </a:r>
            <a:r>
              <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classifier.</a:t>
            </a:r>
            <a:endParaRPr lang="en-US" altLang="zh-CN"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75"/>
          <p:cNvSpPr/>
          <p:nvPr/>
        </p:nvSpPr>
        <p:spPr bwMode="gray">
          <a:xfrm>
            <a:off x="530228" y="2994829"/>
            <a:ext cx="5390562" cy="3306829"/>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285636" indent="-285636" fontAlgn="ctr">
              <a:buFont typeface="Arial" panose="020B0604020202020204" pitchFamily="34" charset="0"/>
              <a:buChar char="•"/>
            </a:pPr>
            <a:endParaRPr lang="en-US" altLang="zh-CN"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fontAlgn="ctr">
              <a:buFont typeface="Arial" panose="020B0604020202020204" pitchFamily="34" charset="0"/>
              <a:buChar char="•"/>
            </a:pPr>
            <a:endParaRPr lang="en-US" altLang="zh-CN"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fontAlgn="ctr">
              <a:buFont typeface="Arial" panose="020B0604020202020204" pitchFamily="34" charset="0"/>
              <a:buChar char="•"/>
            </a:pPr>
            <a:endParaRPr lang="en-US" altLang="zh-CN"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fontAlgn="ctr">
              <a:buFont typeface="Arial" panose="020B0604020202020204" pitchFamily="34" charset="0"/>
              <a:buChar char="•"/>
            </a:pPr>
            <a:endParaRPr lang="en-US" altLang="zh-CN"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 </a:t>
            </a:r>
            <a:r>
              <a:rPr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outbound direction, the device applies the traffic policy to add the 802.1Q tag to packets.</a:t>
            </a:r>
            <a:endParaRPr lang="en-US" altLang="zh-CN"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椭圆 5"/>
          <p:cNvSpPr>
            <a:spLocks noChangeAspect="1"/>
          </p:cNvSpPr>
          <p:nvPr/>
        </p:nvSpPr>
        <p:spPr bwMode="gray">
          <a:xfrm>
            <a:off x="642040" y="3318454"/>
            <a:ext cx="248391" cy="248391"/>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sz="13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Q</a:t>
            </a:r>
            <a:endParaRPr lang="zh-CN" altLang="en-US" sz="13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6"/>
          <p:cNvSpPr/>
          <p:nvPr/>
        </p:nvSpPr>
        <p:spPr bwMode="gray">
          <a:xfrm>
            <a:off x="881643" y="3288822"/>
            <a:ext cx="2563445" cy="318439"/>
          </a:xfrm>
          <a:prstGeom prst="rect">
            <a:avLst/>
          </a:prstGeom>
        </p:spPr>
        <p:txBody>
          <a:bodyPr wrap="square">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Traffic policy execution point</a:t>
            </a: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75"/>
          <p:cNvSpPr/>
          <p:nvPr/>
        </p:nvSpPr>
        <p:spPr bwMode="gray">
          <a:xfrm>
            <a:off x="527305" y="2586372"/>
            <a:ext cx="5378743" cy="366004"/>
          </a:xfrm>
          <a:prstGeom prst="roundRect">
            <a:avLst>
              <a:gd name="adj" fmla="val 10604"/>
            </a:avLst>
          </a:prstGeom>
          <a:solidFill>
            <a:srgbClr val="00B0F0"/>
          </a:solidFill>
          <a:ln>
            <a:noFill/>
          </a:ln>
        </p:spPr>
        <p:txBody>
          <a:bodyPr wrap="square" rtlCol="0" anchor="ctr" anchorCtr="0">
            <a:noAutofit/>
          </a:bodyPr>
          <a:lstStyle/>
          <a:p>
            <a:pPr algn="ctr" fontAlgn="ctr"/>
            <a:r>
              <a:rPr sz="15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Traffic policy invoked in the outbound direction</a:t>
            </a:r>
          </a:p>
        </p:txBody>
      </p:sp>
      <p:pic>
        <p:nvPicPr>
          <p:cNvPr id="9" name="图片 8" descr="通用交换机.png"/>
          <p:cNvPicPr>
            <a:picLocks noChangeAspect="1"/>
          </p:cNvPicPr>
          <p:nvPr/>
        </p:nvPicPr>
        <p:blipFill>
          <a:blip r:embed="rId3" cstate="print"/>
          <a:stretch>
            <a:fillRect/>
          </a:stretch>
        </p:blipFill>
        <p:spPr bwMode="gray">
          <a:xfrm>
            <a:off x="2802766" y="4987189"/>
            <a:ext cx="539789" cy="441645"/>
          </a:xfrm>
          <a:prstGeom prst="rect">
            <a:avLst/>
          </a:prstGeom>
        </p:spPr>
      </p:pic>
      <p:cxnSp>
        <p:nvCxnSpPr>
          <p:cNvPr id="10" name="直接连接符 9"/>
          <p:cNvCxnSpPr>
            <a:endCxn id="9" idx="3"/>
          </p:cNvCxnSpPr>
          <p:nvPr/>
        </p:nvCxnSpPr>
        <p:spPr bwMode="gray">
          <a:xfrm flipH="1" flipV="1">
            <a:off x="3342555" y="5208012"/>
            <a:ext cx="1439438" cy="4431"/>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bwMode="gray">
          <a:xfrm flipV="1">
            <a:off x="4040225" y="5063651"/>
            <a:ext cx="741769" cy="1"/>
          </a:xfrm>
          <a:prstGeom prst="straightConnector1">
            <a:avLst/>
          </a:prstGeom>
          <a:ln w="1905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bwMode="gray">
          <a:xfrm flipH="1">
            <a:off x="1341705" y="5212442"/>
            <a:ext cx="1439438"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bwMode="gray">
          <a:xfrm flipV="1">
            <a:off x="1669777" y="5063652"/>
            <a:ext cx="741769" cy="1"/>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14" name="矩形 13"/>
          <p:cNvSpPr/>
          <p:nvPr/>
        </p:nvSpPr>
        <p:spPr bwMode="gray">
          <a:xfrm>
            <a:off x="2785479" y="5492811"/>
            <a:ext cx="575574" cy="307657"/>
          </a:xfrm>
          <a:prstGeom prst="rect">
            <a:avLst/>
          </a:prstGeom>
        </p:spPr>
        <p:txBody>
          <a:bodyPr wrap="square">
            <a:noAutofit/>
          </a:bodyPr>
          <a:lstStyle/>
          <a:p>
            <a:pPr algn="ctr" fontAlgn="ctr"/>
            <a:r>
              <a:rPr sz="1399" b="1" dirty="0">
                <a:latin typeface="Huawei Sans" panose="020C0503030203020204" pitchFamily="34" charset="0"/>
                <a:ea typeface="方正兰亭黑简体" panose="02000000000000000000" pitchFamily="2" charset="-122"/>
                <a:sym typeface="Huawei Sans" panose="020C0503030203020204" pitchFamily="34" charset="0"/>
              </a:rPr>
              <a:t>SW1</a:t>
            </a:r>
            <a:endParaRPr lang="en-US" sz="1399" b="1"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15" name="表格 14"/>
          <p:cNvGraphicFramePr>
            <a:graphicFrameLocks noGrp="1"/>
          </p:cNvGraphicFramePr>
          <p:nvPr>
            <p:extLst>
              <p:ext uri="{D42A27DB-BD31-4B8C-83A1-F6EECF244321}">
                <p14:modId xmlns:p14="http://schemas.microsoft.com/office/powerpoint/2010/main" val="271356973"/>
              </p:ext>
            </p:extLst>
          </p:nvPr>
        </p:nvGraphicFramePr>
        <p:xfrm>
          <a:off x="1140844" y="4085991"/>
          <a:ext cx="1773243" cy="526088"/>
        </p:xfrm>
        <a:graphic>
          <a:graphicData uri="http://schemas.openxmlformats.org/drawingml/2006/table">
            <a:tbl>
              <a:tblPr/>
              <a:tblGrid>
                <a:gridCol w="1773243"/>
              </a:tblGrid>
              <a:tr h="262961">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a:t>
                      </a:r>
                      <a:endParaRPr kumimoji="0" lang="zh-CN" altLang="en-US"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62961">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MAC</a:t>
                      </a:r>
                      <a:endParaRPr kumimoji="0" lang="zh-CN" altLang="en-US" sz="14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16" name="任意多边形 15"/>
          <p:cNvSpPr/>
          <p:nvPr/>
        </p:nvSpPr>
        <p:spPr bwMode="gray">
          <a:xfrm flipV="1">
            <a:off x="1140844" y="4679342"/>
            <a:ext cx="1773243" cy="270549"/>
          </a:xfrm>
          <a:custGeom>
            <a:avLst/>
            <a:gdLst>
              <a:gd name="connsiteX0" fmla="*/ 557784 w 1773936"/>
              <a:gd name="connsiteY0" fmla="*/ 0 h 237744"/>
              <a:gd name="connsiteX1" fmla="*/ 1188720 w 1773936"/>
              <a:gd name="connsiteY1" fmla="*/ 0 h 237744"/>
              <a:gd name="connsiteX2" fmla="*/ 1773936 w 1773936"/>
              <a:gd name="connsiteY2" fmla="*/ 237744 h 237744"/>
              <a:gd name="connsiteX3" fmla="*/ 0 w 1773936"/>
              <a:gd name="connsiteY3" fmla="*/ 237744 h 237744"/>
              <a:gd name="connsiteX4" fmla="*/ 557784 w 1773936"/>
              <a:gd name="connsiteY4" fmla="*/ 0 h 237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3936" h="237744">
                <a:moveTo>
                  <a:pt x="557784" y="0"/>
                </a:moveTo>
                <a:lnTo>
                  <a:pt x="1188720" y="0"/>
                </a:lnTo>
                <a:lnTo>
                  <a:pt x="1773936" y="237744"/>
                </a:lnTo>
                <a:lnTo>
                  <a:pt x="0" y="237744"/>
                </a:lnTo>
                <a:lnTo>
                  <a:pt x="557784" y="0"/>
                </a:lnTo>
                <a:close/>
              </a:path>
            </a:pathLst>
          </a:custGeom>
          <a:gradFill flip="none" rotWithShape="1">
            <a:gsLst>
              <a:gs pos="85000">
                <a:srgbClr val="00B0F0"/>
              </a:gs>
              <a:gs pos="0">
                <a:schemeClr val="bg1">
                  <a:alpha val="0"/>
                </a:schemeClr>
              </a:gs>
            </a:gsLst>
            <a:lin ang="1620000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17" name="表格 16"/>
          <p:cNvGraphicFramePr>
            <a:graphicFrameLocks noGrp="1"/>
          </p:cNvGraphicFramePr>
          <p:nvPr>
            <p:extLst>
              <p:ext uri="{D42A27DB-BD31-4B8C-83A1-F6EECF244321}">
                <p14:modId xmlns:p14="http://schemas.microsoft.com/office/powerpoint/2010/main" val="4236941342"/>
              </p:ext>
            </p:extLst>
          </p:nvPr>
        </p:nvGraphicFramePr>
        <p:xfrm>
          <a:off x="3536555" y="3890458"/>
          <a:ext cx="1773243" cy="789132"/>
        </p:xfrm>
        <a:graphic>
          <a:graphicData uri="http://schemas.openxmlformats.org/drawingml/2006/table">
            <a:tbl>
              <a:tblPr/>
              <a:tblGrid>
                <a:gridCol w="1773243"/>
              </a:tblGrid>
              <a:tr h="262961">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a:t>
                      </a:r>
                      <a:endParaRPr kumimoji="0" lang="zh-CN" altLang="en-US"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62961">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802.1Q</a:t>
                      </a:r>
                      <a:endParaRPr kumimoji="0" lang="zh-CN" altLang="en-US"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DFF9"/>
                    </a:solidFill>
                  </a:tcPr>
                </a:tc>
              </a:tr>
              <a:tr h="262961">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MAC</a:t>
                      </a:r>
                      <a:endParaRPr kumimoji="0" lang="zh-CN" altLang="en-US" sz="1400" b="0" i="0" u="none" strike="noStrike" kern="1200" cap="none" normalizeH="0" baseline="0" dirty="0">
                        <a:ln>
                          <a:noFill/>
                        </a:ln>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68535" marR="68535" marT="24842" marB="2484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18" name="任意多边形 17"/>
          <p:cNvSpPr/>
          <p:nvPr/>
        </p:nvSpPr>
        <p:spPr bwMode="gray">
          <a:xfrm flipV="1">
            <a:off x="3536555" y="4679342"/>
            <a:ext cx="1773243" cy="270549"/>
          </a:xfrm>
          <a:custGeom>
            <a:avLst/>
            <a:gdLst>
              <a:gd name="connsiteX0" fmla="*/ 557784 w 1773936"/>
              <a:gd name="connsiteY0" fmla="*/ 0 h 237744"/>
              <a:gd name="connsiteX1" fmla="*/ 1188720 w 1773936"/>
              <a:gd name="connsiteY1" fmla="*/ 0 h 237744"/>
              <a:gd name="connsiteX2" fmla="*/ 1773936 w 1773936"/>
              <a:gd name="connsiteY2" fmla="*/ 237744 h 237744"/>
              <a:gd name="connsiteX3" fmla="*/ 0 w 1773936"/>
              <a:gd name="connsiteY3" fmla="*/ 237744 h 237744"/>
              <a:gd name="connsiteX4" fmla="*/ 557784 w 1773936"/>
              <a:gd name="connsiteY4" fmla="*/ 0 h 237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3936" h="237744">
                <a:moveTo>
                  <a:pt x="557784" y="0"/>
                </a:moveTo>
                <a:lnTo>
                  <a:pt x="1188720" y="0"/>
                </a:lnTo>
                <a:lnTo>
                  <a:pt x="1773936" y="237744"/>
                </a:lnTo>
                <a:lnTo>
                  <a:pt x="0" y="237744"/>
                </a:lnTo>
                <a:lnTo>
                  <a:pt x="557784" y="0"/>
                </a:lnTo>
                <a:close/>
              </a:path>
            </a:pathLst>
          </a:custGeom>
          <a:gradFill flip="none" rotWithShape="1">
            <a:gsLst>
              <a:gs pos="85000">
                <a:srgbClr val="00B0F0"/>
              </a:gs>
              <a:gs pos="0">
                <a:schemeClr val="bg1">
                  <a:alpha val="0"/>
                </a:schemeClr>
              </a:gs>
            </a:gsLst>
            <a:lin ang="1620000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圆角矩形 75"/>
          <p:cNvSpPr/>
          <p:nvPr/>
        </p:nvSpPr>
        <p:spPr bwMode="gray">
          <a:xfrm>
            <a:off x="6093620" y="2586372"/>
            <a:ext cx="5378743" cy="366004"/>
          </a:xfrm>
          <a:prstGeom prst="roundRect">
            <a:avLst>
              <a:gd name="adj" fmla="val 10604"/>
            </a:avLst>
          </a:prstGeom>
          <a:solidFill>
            <a:srgbClr val="00B0F0"/>
          </a:solidFill>
          <a:ln>
            <a:noFill/>
          </a:ln>
        </p:spPr>
        <p:txBody>
          <a:bodyPr wrap="square" rtlCol="0" anchor="ctr" anchorCtr="0">
            <a:noAutofit/>
          </a:bodyPr>
          <a:lstStyle/>
          <a:p>
            <a:pPr algn="ctr" fontAlgn="ctr"/>
            <a:r>
              <a:rPr sz="15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Traffic policy invoked in the inbound direction</a:t>
            </a:r>
          </a:p>
        </p:txBody>
      </p:sp>
      <p:cxnSp>
        <p:nvCxnSpPr>
          <p:cNvPr id="20" name="直接连接符 19"/>
          <p:cNvCxnSpPr/>
          <p:nvPr/>
        </p:nvCxnSpPr>
        <p:spPr bwMode="gray">
          <a:xfrm flipH="1" flipV="1">
            <a:off x="8878238" y="5208011"/>
            <a:ext cx="1470070"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bwMode="ltGray">
          <a:xfrm flipV="1">
            <a:off x="9606539" y="5063651"/>
            <a:ext cx="741769" cy="1"/>
          </a:xfrm>
          <a:prstGeom prst="straightConnector1">
            <a:avLst/>
          </a:prstGeom>
          <a:ln w="1905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31" idx="1"/>
          </p:cNvCxnSpPr>
          <p:nvPr/>
        </p:nvCxnSpPr>
        <p:spPr bwMode="gray">
          <a:xfrm flipH="1">
            <a:off x="6908020" y="5208011"/>
            <a:ext cx="1443773"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bwMode="gray">
          <a:xfrm flipV="1">
            <a:off x="7236091" y="5063652"/>
            <a:ext cx="741769"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4" name="矩形 23"/>
          <p:cNvSpPr/>
          <p:nvPr/>
        </p:nvSpPr>
        <p:spPr bwMode="gray">
          <a:xfrm>
            <a:off x="8351793" y="5492811"/>
            <a:ext cx="575574" cy="307657"/>
          </a:xfrm>
          <a:prstGeom prst="rect">
            <a:avLst/>
          </a:prstGeom>
        </p:spPr>
        <p:txBody>
          <a:bodyPr wrap="square">
            <a:noAutofit/>
          </a:bodyPr>
          <a:lstStyle/>
          <a:p>
            <a:pPr algn="ctr" fontAlgn="ctr"/>
            <a:r>
              <a:rPr sz="1399" b="1" dirty="0">
                <a:latin typeface="Huawei Sans" panose="020C0503030203020204" pitchFamily="34" charset="0"/>
                <a:ea typeface="方正兰亭黑简体" panose="02000000000000000000" pitchFamily="2" charset="-122"/>
                <a:sym typeface="Huawei Sans" panose="020C0503030203020204" pitchFamily="34" charset="0"/>
              </a:rPr>
              <a:t>SW1</a:t>
            </a:r>
            <a:endParaRPr lang="en-US" sz="1399"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椭圆 24"/>
          <p:cNvSpPr>
            <a:spLocks noChangeAspect="1"/>
          </p:cNvSpPr>
          <p:nvPr/>
        </p:nvSpPr>
        <p:spPr bwMode="gray">
          <a:xfrm>
            <a:off x="3231235" y="5111570"/>
            <a:ext cx="222641" cy="222641"/>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sz="13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Q</a:t>
            </a:r>
            <a:endParaRPr lang="zh-CN" altLang="en-US" sz="13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6" name="直接箭头连接符 25"/>
          <p:cNvCxnSpPr/>
          <p:nvPr/>
        </p:nvCxnSpPr>
        <p:spPr bwMode="gray">
          <a:xfrm>
            <a:off x="8793758" y="4237797"/>
            <a:ext cx="0" cy="632698"/>
          </a:xfrm>
          <a:prstGeom prst="straightConnector1">
            <a:avLst/>
          </a:prstGeom>
          <a:ln w="19050">
            <a:solidFill>
              <a:srgbClr val="EC7061"/>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bwMode="gray">
          <a:xfrm flipV="1">
            <a:off x="6325976" y="4085991"/>
            <a:ext cx="741769" cy="1"/>
          </a:xfrm>
          <a:prstGeom prst="straightConnector1">
            <a:avLst/>
          </a:prstGeom>
          <a:ln w="19050">
            <a:solidFill>
              <a:srgbClr val="EC706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p:nvPr/>
        </p:nvCxnSpPr>
        <p:spPr bwMode="ltGray">
          <a:xfrm flipV="1">
            <a:off x="6337790" y="3761655"/>
            <a:ext cx="741769" cy="1"/>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29" name="矩形 28"/>
          <p:cNvSpPr/>
          <p:nvPr/>
        </p:nvSpPr>
        <p:spPr bwMode="gray">
          <a:xfrm>
            <a:off x="7054954" y="3606928"/>
            <a:ext cx="2453140" cy="283530"/>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a:t>
            </a:r>
            <a:r>
              <a:rPr sz="1200" dirty="0">
                <a:latin typeface="Huawei Sans" panose="020C0503030203020204" pitchFamily="34" charset="0"/>
                <a:ea typeface="方正兰亭黑简体" panose="02000000000000000000" pitchFamily="2" charset="-122"/>
                <a:sym typeface="Huawei Sans" panose="020C0503030203020204" pitchFamily="34" charset="0"/>
              </a:rPr>
              <a:t>IB-based </a:t>
            </a:r>
            <a:r>
              <a:rPr sz="1200" dirty="0">
                <a:latin typeface="Huawei Sans" panose="020C0503030203020204" pitchFamily="34" charset="0"/>
                <a:ea typeface="方正兰亭黑简体" panose="02000000000000000000" pitchFamily="2" charset="-122"/>
                <a:sym typeface="Huawei Sans" panose="020C0503030203020204" pitchFamily="34" charset="0"/>
              </a:rPr>
              <a:t>forwarding</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矩形 29"/>
          <p:cNvSpPr/>
          <p:nvPr/>
        </p:nvSpPr>
        <p:spPr bwMode="gray">
          <a:xfrm>
            <a:off x="7046166" y="3919571"/>
            <a:ext cx="2029086" cy="255686"/>
          </a:xfrm>
          <a:prstGeom prst="rect">
            <a:avLst/>
          </a:prstGeom>
        </p:spPr>
        <p:txBody>
          <a:bodyPr wrap="square">
            <a:noAutofit/>
          </a:bodyPr>
          <a:lstStyle/>
          <a:p>
            <a:pPr fontAlgn="ctr"/>
            <a:r>
              <a:rPr sz="1200" dirty="0">
                <a:latin typeface="Huawei Sans" panose="020C0503030203020204" pitchFamily="34" charset="0"/>
                <a:ea typeface="方正兰亭黑简体" panose="02000000000000000000" pitchFamily="2" charset="-122"/>
                <a:sym typeface="Huawei Sans" panose="020C0503030203020204" pitchFamily="34" charset="0"/>
              </a:rPr>
              <a:t>Redirection using MQC</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1"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4" cstate="print"/>
          <a:srcRect/>
          <a:stretch>
            <a:fillRect/>
          </a:stretch>
        </p:blipFill>
        <p:spPr bwMode="gray">
          <a:xfrm>
            <a:off x="8351794" y="4992647"/>
            <a:ext cx="526445" cy="430728"/>
          </a:xfrm>
          <a:prstGeom prst="rect">
            <a:avLst/>
          </a:prstGeom>
          <a:noFill/>
        </p:spPr>
      </p:pic>
      <p:sp>
        <p:nvSpPr>
          <p:cNvPr id="32" name="椭圆 31"/>
          <p:cNvSpPr>
            <a:spLocks noChangeAspect="1"/>
          </p:cNvSpPr>
          <p:nvPr/>
        </p:nvSpPr>
        <p:spPr bwMode="gray">
          <a:xfrm>
            <a:off x="8257761" y="5111570"/>
            <a:ext cx="222641" cy="222641"/>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sz="13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Q</a:t>
            </a:r>
            <a:endParaRPr lang="zh-CN" altLang="en-US" sz="13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3" name="直接连接符 32"/>
          <p:cNvCxnSpPr>
            <a:endCxn id="31" idx="0"/>
          </p:cNvCxnSpPr>
          <p:nvPr/>
        </p:nvCxnSpPr>
        <p:spPr bwMode="gray">
          <a:xfrm>
            <a:off x="8615016" y="4237798"/>
            <a:ext cx="0" cy="75485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34" name="椭圆 33"/>
          <p:cNvSpPr>
            <a:spLocks noChangeAspect="1"/>
          </p:cNvSpPr>
          <p:nvPr/>
        </p:nvSpPr>
        <p:spPr bwMode="gray">
          <a:xfrm>
            <a:off x="6280994" y="3329236"/>
            <a:ext cx="248391" cy="248391"/>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sz="13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Q</a:t>
            </a:r>
            <a:endParaRPr lang="zh-CN" altLang="en-US" sz="13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矩形 34"/>
          <p:cNvSpPr/>
          <p:nvPr/>
        </p:nvSpPr>
        <p:spPr bwMode="gray">
          <a:xfrm>
            <a:off x="6520596" y="3299604"/>
            <a:ext cx="2563445" cy="318439"/>
          </a:xfrm>
          <a:prstGeom prst="rect">
            <a:avLst/>
          </a:prstGeom>
        </p:spPr>
        <p:txBody>
          <a:bodyPr wrap="square">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Traffic policy execution point</a:t>
            </a: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68733058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Configuration Procedure</a:t>
            </a:r>
            <a:endParaRPr lang="zh-CN" altLang="en-US" dirty="0"/>
          </a:p>
        </p:txBody>
      </p:sp>
      <p:sp>
        <p:nvSpPr>
          <p:cNvPr id="3" name="矩形 2"/>
          <p:cNvSpPr/>
          <p:nvPr/>
        </p:nvSpPr>
        <p:spPr bwMode="gray">
          <a:xfrm>
            <a:off x="1031515" y="1798096"/>
            <a:ext cx="10604557" cy="338422"/>
          </a:xfrm>
          <a:prstGeom prst="rect">
            <a:avLst/>
          </a:prstGeom>
          <a:solidFill>
            <a:srgbClr val="F3FBFE"/>
          </a:solidFill>
          <a:ln>
            <a:solidFill>
              <a:srgbClr val="99DFF9"/>
            </a:solidFill>
          </a:ln>
        </p:spPr>
        <p:txBody>
          <a:bodyPr wrap="square">
            <a:noAutofit/>
          </a:bodyPr>
          <a:lstStyle/>
          <a:p>
            <a:pPr fontAlgn="ctr"/>
            <a:r>
              <a:rPr sz="1599" dirty="0">
                <a:latin typeface="Huawei Sans" panose="020C0503030203020204" pitchFamily="34" charset="0"/>
                <a:ea typeface="方正兰亭黑简体" panose="02000000000000000000" pitchFamily="2" charset="-122"/>
                <a:sym typeface="Huawei Sans" panose="020C0503030203020204" pitchFamily="34" charset="0"/>
              </a:rPr>
              <a:t>[Huawei] </a:t>
            </a:r>
            <a:r>
              <a:rPr sz="1599" b="1" dirty="0">
                <a:latin typeface="Huawei Sans" panose="020C0503030203020204" pitchFamily="34" charset="0"/>
                <a:ea typeface="方正兰亭黑简体" panose="02000000000000000000" pitchFamily="2" charset="-122"/>
                <a:sym typeface="Huawei Sans" panose="020C0503030203020204" pitchFamily="34" charset="0"/>
              </a:rPr>
              <a:t>traffic classifier </a:t>
            </a:r>
            <a:r>
              <a:rPr sz="1599" i="1" dirty="0">
                <a:latin typeface="Huawei Sans" panose="020C0503030203020204" pitchFamily="34" charset="0"/>
                <a:ea typeface="方正兰亭黑简体" panose="02000000000000000000" pitchFamily="2" charset="-122"/>
                <a:sym typeface="Huawei Sans" panose="020C0503030203020204" pitchFamily="34" charset="0"/>
              </a:rPr>
              <a:t>classifier-name</a:t>
            </a:r>
            <a:r>
              <a:rPr sz="1599" b="1" dirty="0">
                <a:latin typeface="Huawei Sans" panose="020C0503030203020204" pitchFamily="34" charset="0"/>
                <a:ea typeface="方正兰亭黑简体" panose="02000000000000000000" pitchFamily="2" charset="-122"/>
                <a:sym typeface="Huawei Sans" panose="020C0503030203020204" pitchFamily="34" charset="0"/>
              </a:rPr>
              <a:t> [ operator { and | or } ]</a:t>
            </a:r>
            <a:endParaRPr lang="en-US" altLang="zh-CN" sz="1599"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4" name="矩形 3"/>
          <p:cNvSpPr/>
          <p:nvPr/>
        </p:nvSpPr>
        <p:spPr bwMode="gray">
          <a:xfrm>
            <a:off x="551169" y="1366118"/>
            <a:ext cx="11084902" cy="338422"/>
          </a:xfrm>
          <a:prstGeom prst="rect">
            <a:avLst/>
          </a:prstGeom>
        </p:spPr>
        <p:txBody>
          <a:bodyPr wrap="square">
            <a:noAutofit/>
          </a:bodyPr>
          <a:lstStyle/>
          <a:p>
            <a:pPr marL="342763" indent="-342763" fontAlgn="ctr">
              <a:buFont typeface="+mj-lt"/>
              <a:buAutoNum type="arabicPeriod"/>
            </a:pPr>
            <a:r>
              <a:rPr sz="1599" dirty="0">
                <a:latin typeface="Huawei Sans" panose="020C0503030203020204" pitchFamily="34" charset="0"/>
                <a:ea typeface="方正兰亭黑简体" panose="02000000000000000000" pitchFamily="2" charset="-122"/>
                <a:sym typeface="Huawei Sans" panose="020C0503030203020204" pitchFamily="34" charset="0"/>
              </a:rPr>
              <a:t>Create a traffic classifier.</a:t>
            </a:r>
            <a:endParaRPr lang="zh-CN" alt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 name="矩形 4"/>
          <p:cNvSpPr/>
          <p:nvPr/>
        </p:nvSpPr>
        <p:spPr bwMode="gray">
          <a:xfrm>
            <a:off x="1031515" y="2150176"/>
            <a:ext cx="10604557" cy="399954"/>
          </a:xfrm>
          <a:prstGeom prst="rect">
            <a:avLst/>
          </a:prstGeom>
        </p:spPr>
        <p:txBody>
          <a:bodyPr wrap="square">
            <a:noAutofit/>
          </a:bodyPr>
          <a:lstStyle/>
          <a:p>
            <a:pPr fontAlgn="ctr">
              <a:lnSpc>
                <a:spcPts val="2399"/>
              </a:lnSpc>
            </a:pPr>
            <a:r>
              <a:rPr sz="1599" dirty="0">
                <a:latin typeface="Huawei Sans" panose="020C0503030203020204" pitchFamily="34" charset="0"/>
                <a:ea typeface="方正兰亭黑简体" panose="02000000000000000000" pitchFamily="2" charset="-122"/>
                <a:sym typeface="Huawei Sans" panose="020C0503030203020204" pitchFamily="34" charset="0"/>
              </a:rPr>
              <a:t>By default, the relationship between rules in a traffic classifier is OR. For details about the matching rules in a traffic classifier, see the corresponding product manual.</a:t>
            </a:r>
            <a:endParaRPr lang="zh-CN" alt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6" name="矩形 5"/>
          <p:cNvSpPr/>
          <p:nvPr/>
        </p:nvSpPr>
        <p:spPr bwMode="gray">
          <a:xfrm>
            <a:off x="1031515" y="3358263"/>
            <a:ext cx="10604557" cy="338422"/>
          </a:xfrm>
          <a:prstGeom prst="rect">
            <a:avLst/>
          </a:prstGeom>
          <a:solidFill>
            <a:srgbClr val="F3FBFE"/>
          </a:solidFill>
          <a:ln>
            <a:solidFill>
              <a:srgbClr val="99DFF9"/>
            </a:solidFill>
          </a:ln>
        </p:spPr>
        <p:txBody>
          <a:bodyPr wrap="square">
            <a:noAutofit/>
          </a:bodyPr>
          <a:lstStyle/>
          <a:p>
            <a:pPr fontAlgn="ctr"/>
            <a:r>
              <a:rPr sz="1599" dirty="0">
                <a:latin typeface="Huawei Sans" panose="020C0503030203020204" pitchFamily="34" charset="0"/>
                <a:ea typeface="方正兰亭黑简体" panose="02000000000000000000" pitchFamily="2" charset="-122"/>
                <a:sym typeface="Huawei Sans" panose="020C0503030203020204" pitchFamily="34" charset="0"/>
              </a:rPr>
              <a:t>[Huawei] </a:t>
            </a:r>
            <a:r>
              <a:rPr sz="1599" b="1" dirty="0">
                <a:latin typeface="Huawei Sans" panose="020C0503030203020204" pitchFamily="34" charset="0"/>
                <a:ea typeface="方正兰亭黑简体" panose="02000000000000000000" pitchFamily="2" charset="-122"/>
                <a:sym typeface="Huawei Sans" panose="020C0503030203020204" pitchFamily="34" charset="0"/>
              </a:rPr>
              <a:t>traffic behavior </a:t>
            </a:r>
            <a:r>
              <a:rPr sz="1599" i="1" dirty="0">
                <a:latin typeface="Huawei Sans" panose="020C0503030203020204" pitchFamily="34" charset="0"/>
                <a:ea typeface="方正兰亭黑简体" panose="02000000000000000000" pitchFamily="2" charset="-122"/>
                <a:sym typeface="Huawei Sans" panose="020C0503030203020204" pitchFamily="34" charset="0"/>
              </a:rPr>
              <a:t>behavior-name</a:t>
            </a:r>
            <a:endParaRPr lang="en-US" altLang="zh-CN" sz="1599"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 name="矩形 6"/>
          <p:cNvSpPr/>
          <p:nvPr/>
        </p:nvSpPr>
        <p:spPr bwMode="gray">
          <a:xfrm>
            <a:off x="551169" y="2926284"/>
            <a:ext cx="11084902" cy="338422"/>
          </a:xfrm>
          <a:prstGeom prst="rect">
            <a:avLst/>
          </a:prstGeom>
        </p:spPr>
        <p:txBody>
          <a:bodyPr wrap="square">
            <a:noAutofit/>
          </a:bodyPr>
          <a:lstStyle/>
          <a:p>
            <a:pPr marL="342763" indent="-342763" fontAlgn="ctr">
              <a:buFont typeface="+mj-lt"/>
              <a:buAutoNum type="arabicPeriod" startAt="2"/>
            </a:pPr>
            <a:r>
              <a:rPr sz="1599" dirty="0">
                <a:latin typeface="Huawei Sans" panose="020C0503030203020204" pitchFamily="34" charset="0"/>
                <a:ea typeface="方正兰亭黑简体" panose="02000000000000000000" pitchFamily="2" charset="-122"/>
                <a:sym typeface="Huawei Sans" panose="020C0503030203020204" pitchFamily="34" charset="0"/>
              </a:rPr>
              <a:t>Create a traffic behavior.</a:t>
            </a:r>
          </a:p>
        </p:txBody>
      </p:sp>
      <p:sp>
        <p:nvSpPr>
          <p:cNvPr id="8" name="矩形 7"/>
          <p:cNvSpPr/>
          <p:nvPr/>
        </p:nvSpPr>
        <p:spPr bwMode="gray">
          <a:xfrm>
            <a:off x="1031515" y="3740984"/>
            <a:ext cx="10604557" cy="707610"/>
          </a:xfrm>
          <a:prstGeom prst="rect">
            <a:avLst/>
          </a:prstGeom>
        </p:spPr>
        <p:txBody>
          <a:bodyPr wrap="square">
            <a:noAutofit/>
          </a:bodyPr>
          <a:lstStyle/>
          <a:p>
            <a:pPr fontAlgn="ctr">
              <a:lnSpc>
                <a:spcPts val="2399"/>
              </a:lnSpc>
            </a:pPr>
            <a:r>
              <a:rPr sz="1599" dirty="0">
                <a:latin typeface="Huawei Sans" panose="020C0503030203020204" pitchFamily="34" charset="0"/>
                <a:ea typeface="方正兰亭黑简体" panose="02000000000000000000" pitchFamily="2" charset="-122"/>
                <a:sym typeface="Huawei Sans" panose="020C0503030203020204" pitchFamily="34" charset="0"/>
              </a:rPr>
              <a:t>Define actions in the traffic behavior according to actual conditions. Different actions can be configured in the same traffic behavior so long as they do not conflict. For details about the matching rules in a traffic behavior, see the corresponding product manual.</a:t>
            </a:r>
            <a:endParaRPr lang="zh-CN" alt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9" name="矩形 8"/>
          <p:cNvSpPr/>
          <p:nvPr/>
        </p:nvSpPr>
        <p:spPr bwMode="gray">
          <a:xfrm>
            <a:off x="1031515" y="5244603"/>
            <a:ext cx="10604557" cy="584547"/>
          </a:xfrm>
          <a:prstGeom prst="rect">
            <a:avLst/>
          </a:prstGeom>
          <a:solidFill>
            <a:srgbClr val="F3FBFE"/>
          </a:solidFill>
          <a:ln>
            <a:solidFill>
              <a:srgbClr val="99DFF9"/>
            </a:solidFill>
          </a:ln>
        </p:spPr>
        <p:txBody>
          <a:bodyPr wrap="square">
            <a:noAutofit/>
          </a:bodyPr>
          <a:lstStyle/>
          <a:p>
            <a:pPr fontAlgn="ctr"/>
            <a:r>
              <a:rPr sz="1599" dirty="0">
                <a:latin typeface="Huawei Sans" panose="020C0503030203020204" pitchFamily="34" charset="0"/>
                <a:ea typeface="方正兰亭黑简体" panose="02000000000000000000" pitchFamily="2" charset="-122"/>
                <a:sym typeface="Huawei Sans" panose="020C0503030203020204" pitchFamily="34" charset="0"/>
              </a:rPr>
              <a:t>[Huawei] </a:t>
            </a:r>
            <a:r>
              <a:rPr sz="1599" b="1" dirty="0">
                <a:latin typeface="Huawei Sans" panose="020C0503030203020204" pitchFamily="34" charset="0"/>
                <a:ea typeface="方正兰亭黑简体" panose="02000000000000000000" pitchFamily="2" charset="-122"/>
                <a:sym typeface="Huawei Sans" panose="020C0503030203020204" pitchFamily="34" charset="0"/>
              </a:rPr>
              <a:t>traffic policy </a:t>
            </a:r>
            <a:r>
              <a:rPr sz="1599" i="1" dirty="0">
                <a:latin typeface="Huawei Sans" panose="020C0503030203020204" pitchFamily="34" charset="0"/>
                <a:ea typeface="方正兰亭黑简体" panose="02000000000000000000" pitchFamily="2" charset="-122"/>
                <a:sym typeface="Huawei Sans" panose="020C0503030203020204" pitchFamily="34" charset="0"/>
              </a:rPr>
              <a:t>policy-name</a:t>
            </a:r>
            <a:r>
              <a:rPr sz="1599" dirty="0">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sz="1599" dirty="0">
                <a:latin typeface="Huawei Sans" panose="020C0503030203020204" pitchFamily="34" charset="0"/>
                <a:ea typeface="方正兰亭黑简体" panose="02000000000000000000" pitchFamily="2" charset="-122"/>
                <a:sym typeface="Huawei Sans" panose="020C0503030203020204" pitchFamily="34" charset="0"/>
              </a:rPr>
              <a:t>[Huawei-</a:t>
            </a:r>
            <a:r>
              <a:rPr sz="1599" dirty="0" err="1">
                <a:latin typeface="Huawei Sans" panose="020C0503030203020204" pitchFamily="34" charset="0"/>
                <a:ea typeface="方正兰亭黑简体" panose="02000000000000000000" pitchFamily="2" charset="-122"/>
                <a:sym typeface="Huawei Sans" panose="020C0503030203020204" pitchFamily="34" charset="0"/>
              </a:rPr>
              <a:t>trafficpolicy</a:t>
            </a:r>
            <a:r>
              <a:rPr sz="1599" dirty="0">
                <a:latin typeface="Huawei Sans" panose="020C0503030203020204" pitchFamily="34" charset="0"/>
                <a:ea typeface="方正兰亭黑简体" panose="02000000000000000000" pitchFamily="2" charset="-122"/>
                <a:sym typeface="Huawei Sans" panose="020C0503030203020204" pitchFamily="34" charset="0"/>
              </a:rPr>
              <a:t>-</a:t>
            </a:r>
            <a:r>
              <a:rPr sz="1599" dirty="0" err="1">
                <a:latin typeface="Huawei Sans" panose="020C0503030203020204" pitchFamily="34" charset="0"/>
                <a:ea typeface="方正兰亭黑简体" panose="02000000000000000000" pitchFamily="2" charset="-122"/>
                <a:sym typeface="Huawei Sans" panose="020C0503030203020204" pitchFamily="34" charset="0"/>
              </a:rPr>
              <a:t>policyname</a:t>
            </a:r>
            <a:r>
              <a:rPr sz="1599" dirty="0">
                <a:latin typeface="Huawei Sans" panose="020C0503030203020204" pitchFamily="34" charset="0"/>
                <a:ea typeface="方正兰亭黑简体" panose="02000000000000000000" pitchFamily="2" charset="-122"/>
                <a:sym typeface="Huawei Sans" panose="020C0503030203020204" pitchFamily="34" charset="0"/>
              </a:rPr>
              <a:t>] </a:t>
            </a:r>
            <a:r>
              <a:rPr sz="1599" b="1" dirty="0">
                <a:latin typeface="Huawei Sans" panose="020C0503030203020204" pitchFamily="34" charset="0"/>
                <a:ea typeface="方正兰亭黑简体" panose="02000000000000000000" pitchFamily="2" charset="-122"/>
                <a:sym typeface="Huawei Sans" panose="020C0503030203020204" pitchFamily="34" charset="0"/>
              </a:rPr>
              <a:t>classifier </a:t>
            </a:r>
            <a:r>
              <a:rPr sz="1599" i="1" dirty="0">
                <a:latin typeface="Huawei Sans" panose="020C0503030203020204" pitchFamily="34" charset="0"/>
                <a:ea typeface="方正兰亭黑简体" panose="02000000000000000000" pitchFamily="2" charset="-122"/>
                <a:sym typeface="Huawei Sans" panose="020C0503030203020204" pitchFamily="34" charset="0"/>
              </a:rPr>
              <a:t>classifier-name </a:t>
            </a:r>
            <a:r>
              <a:rPr sz="1599" b="1" dirty="0">
                <a:latin typeface="Huawei Sans" panose="020C0503030203020204" pitchFamily="34" charset="0"/>
                <a:ea typeface="方正兰亭黑简体" panose="02000000000000000000" pitchFamily="2" charset="-122"/>
                <a:sym typeface="Huawei Sans" panose="020C0503030203020204" pitchFamily="34" charset="0"/>
              </a:rPr>
              <a:t>behavior</a:t>
            </a:r>
            <a:r>
              <a:rPr sz="1599" i="1" dirty="0">
                <a:latin typeface="Huawei Sans" panose="020C0503030203020204" pitchFamily="34" charset="0"/>
                <a:ea typeface="方正兰亭黑简体" panose="02000000000000000000" pitchFamily="2" charset="-122"/>
                <a:sym typeface="Huawei Sans" panose="020C0503030203020204" pitchFamily="34" charset="0"/>
              </a:rPr>
              <a:t> behavior-name</a:t>
            </a:r>
          </a:p>
        </p:txBody>
      </p:sp>
      <p:sp>
        <p:nvSpPr>
          <p:cNvPr id="10" name="矩形 9"/>
          <p:cNvSpPr/>
          <p:nvPr/>
        </p:nvSpPr>
        <p:spPr bwMode="gray">
          <a:xfrm>
            <a:off x="551169" y="4786259"/>
            <a:ext cx="11084902" cy="338422"/>
          </a:xfrm>
          <a:prstGeom prst="rect">
            <a:avLst/>
          </a:prstGeom>
        </p:spPr>
        <p:txBody>
          <a:bodyPr wrap="square">
            <a:noAutofit/>
          </a:bodyPr>
          <a:lstStyle/>
          <a:p>
            <a:pPr marL="342763" indent="-342763" fontAlgn="ctr">
              <a:buFont typeface="+mj-lt"/>
              <a:buAutoNum type="arabicPeriod" startAt="3"/>
            </a:pPr>
            <a:r>
              <a:rPr sz="1599" dirty="0">
                <a:latin typeface="Huawei Sans" panose="020C0503030203020204" pitchFamily="34" charset="0"/>
                <a:ea typeface="方正兰亭黑简体" panose="02000000000000000000" pitchFamily="2" charset="-122"/>
                <a:sym typeface="Huawei Sans" panose="020C0503030203020204" pitchFamily="34" charset="0"/>
              </a:rPr>
              <a:t>Create a traffic policy. Bind a traffic classifier and a traffic behavior to the traffic policy.</a:t>
            </a:r>
            <a:endParaRPr lang="zh-CN" alt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341135715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6096000" y="1242453"/>
            <a:ext cx="5662052" cy="4680000"/>
          </a:xfrm>
        </p:spPr>
        <p:txBody>
          <a:bodyPr/>
          <a:lstStyle/>
          <a:p>
            <a:pPr marL="0" indent="0">
              <a:buNone/>
            </a:pPr>
            <a:r>
              <a:rPr lang="en-US" altLang="zh-CN" sz="1800" dirty="0">
                <a:sym typeface="Huawei Sans" panose="020C0503030203020204" pitchFamily="34" charset="0"/>
              </a:rPr>
              <a:t>Requirements:</a:t>
            </a:r>
          </a:p>
          <a:p>
            <a:pPr lvl="1"/>
            <a:r>
              <a:rPr lang="en-US" altLang="zh-CN" sz="1600" dirty="0">
                <a:sym typeface="Huawei Sans" panose="020C0503030203020204" pitchFamily="34" charset="0"/>
              </a:rPr>
              <a:t>The intranet has two network segments: network segment 1 (10.1.1.0/24) and network segment 2 (10.1.2.0/24). Configure MQC on RTA to implement PBR, so that users on network segment 1 can access the Internet through ISP1 and users on network segment 2 can access the Internet through ISP2.</a:t>
            </a:r>
          </a:p>
          <a:p>
            <a:pPr lvl="1"/>
            <a:r>
              <a:rPr lang="en-US" altLang="zh-CN" sz="1600" dirty="0">
                <a:sym typeface="Huawei Sans" panose="020C0503030203020204" pitchFamily="34" charset="0"/>
              </a:rPr>
              <a:t>Enable MQC on GE0/0/0 of RTA.</a:t>
            </a:r>
          </a:p>
          <a:p>
            <a:endParaRPr lang="zh-CN" altLang="en-US" sz="1800" dirty="0"/>
          </a:p>
          <a:p>
            <a:endParaRPr lang="zh-CN" altLang="en-US" dirty="0"/>
          </a:p>
        </p:txBody>
      </p:sp>
      <p:sp>
        <p:nvSpPr>
          <p:cNvPr id="3" name="标题 2"/>
          <p:cNvSpPr>
            <a:spLocks noGrp="1"/>
          </p:cNvSpPr>
          <p:nvPr>
            <p:ph type="title"/>
          </p:nvPr>
        </p:nvSpPr>
        <p:spPr/>
        <p:txBody>
          <a:bodyPr/>
          <a:lstStyle/>
          <a:p>
            <a:r>
              <a:rPr lang="en-US" altLang="zh-CN" dirty="0">
                <a:sym typeface="Huawei Sans" panose="020C0503030203020204" pitchFamily="34" charset="0"/>
              </a:rPr>
              <a:t>PBR Using MQC (1)</a:t>
            </a:r>
            <a:endParaRPr lang="zh-CN" altLang="en-US" dirty="0"/>
          </a:p>
        </p:txBody>
      </p:sp>
      <p:cxnSp>
        <p:nvCxnSpPr>
          <p:cNvPr id="4" name="直接箭头连接符 3"/>
          <p:cNvCxnSpPr/>
          <p:nvPr/>
        </p:nvCxnSpPr>
        <p:spPr bwMode="gray">
          <a:xfrm flipV="1">
            <a:off x="1736573" y="3328081"/>
            <a:ext cx="1255499" cy="711977"/>
          </a:xfrm>
          <a:prstGeom prst="straightConnector1">
            <a:avLst/>
          </a:prstGeom>
          <a:ln w="28575">
            <a:solidFill>
              <a:srgbClr val="00B0F0"/>
            </a:solidFill>
            <a:prstDash val="sysDash"/>
            <a:tailEnd type="triangle"/>
          </a:ln>
          <a:effectLst/>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bwMode="gray">
          <a:xfrm flipV="1">
            <a:off x="1425141" y="4300023"/>
            <a:ext cx="0" cy="1199802"/>
          </a:xfrm>
          <a:prstGeom prst="straightConnector1">
            <a:avLst/>
          </a:prstGeom>
          <a:ln w="28575">
            <a:solidFill>
              <a:srgbClr val="00B0F0"/>
            </a:solidFill>
            <a:prstDash val="sysDash"/>
            <a:tailEnd type="triangle"/>
          </a:ln>
          <a:effectLst/>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bwMode="gray">
          <a:xfrm>
            <a:off x="1425140" y="1552045"/>
            <a:ext cx="899309" cy="470094"/>
            <a:chOff x="8133063" y="1699504"/>
            <a:chExt cx="751638" cy="392903"/>
          </a:xfrm>
        </p:grpSpPr>
        <p:sp>
          <p:nvSpPr>
            <p:cNvPr id="7" name="Freeform 159"/>
            <p:cNvSpPr/>
            <p:nvPr/>
          </p:nvSpPr>
          <p:spPr bwMode="gray">
            <a:xfrm flipH="1">
              <a:off x="8133063" y="1699504"/>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矩形 7"/>
            <p:cNvSpPr/>
            <p:nvPr/>
          </p:nvSpPr>
          <p:spPr bwMode="gray">
            <a:xfrm>
              <a:off x="8299984" y="1810198"/>
              <a:ext cx="447580" cy="257138"/>
            </a:xfrm>
            <a:prstGeom prst="rect">
              <a:avLst/>
            </a:prstGeom>
          </p:spPr>
          <p:txBody>
            <a:bodyPr wrap="square">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ISP1</a:t>
              </a: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 name="组合 8"/>
          <p:cNvGrpSpPr/>
          <p:nvPr/>
        </p:nvGrpSpPr>
        <p:grpSpPr bwMode="gray">
          <a:xfrm>
            <a:off x="4030597" y="1552045"/>
            <a:ext cx="899309" cy="470094"/>
            <a:chOff x="8133063" y="1699504"/>
            <a:chExt cx="751638" cy="392903"/>
          </a:xfrm>
        </p:grpSpPr>
        <p:sp>
          <p:nvSpPr>
            <p:cNvPr id="10" name="Freeform 159"/>
            <p:cNvSpPr/>
            <p:nvPr/>
          </p:nvSpPr>
          <p:spPr bwMode="gray">
            <a:xfrm flipH="1">
              <a:off x="8133063" y="1699504"/>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矩形 10"/>
            <p:cNvSpPr/>
            <p:nvPr/>
          </p:nvSpPr>
          <p:spPr bwMode="gray">
            <a:xfrm>
              <a:off x="8299984" y="1810198"/>
              <a:ext cx="447580" cy="257138"/>
            </a:xfrm>
            <a:prstGeom prst="rect">
              <a:avLst/>
            </a:prstGeom>
          </p:spPr>
          <p:txBody>
            <a:bodyPr wrap="square">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ISP2</a:t>
              </a: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2" name="Straight Connector 52"/>
          <p:cNvCxnSpPr>
            <a:stCxn id="18" idx="0"/>
          </p:cNvCxnSpPr>
          <p:nvPr/>
        </p:nvCxnSpPr>
        <p:spPr bwMode="gray">
          <a:xfrm flipH="1" flipV="1">
            <a:off x="1843323" y="2022140"/>
            <a:ext cx="1329080" cy="55046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52"/>
          <p:cNvCxnSpPr>
            <a:stCxn id="18" idx="0"/>
          </p:cNvCxnSpPr>
          <p:nvPr/>
        </p:nvCxnSpPr>
        <p:spPr bwMode="gray">
          <a:xfrm flipV="1">
            <a:off x="3172403" y="2040055"/>
            <a:ext cx="1325667" cy="5325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a:endCxn id="31" idx="3"/>
          </p:cNvCxnSpPr>
          <p:nvPr/>
        </p:nvCxnSpPr>
        <p:spPr bwMode="gray">
          <a:xfrm flipH="1" flipV="1">
            <a:off x="1879111" y="2192047"/>
            <a:ext cx="921505" cy="380557"/>
          </a:xfrm>
          <a:prstGeom prst="straightConnector1">
            <a:avLst/>
          </a:prstGeom>
          <a:ln w="28575">
            <a:solidFill>
              <a:srgbClr val="00B0F0"/>
            </a:solidFill>
            <a:prstDash val="sysDash"/>
            <a:tailEnd type="triangle"/>
          </a:ln>
          <a:effectLst/>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bwMode="gray">
          <a:xfrm flipV="1">
            <a:off x="5091849" y="4300023"/>
            <a:ext cx="0" cy="1199802"/>
          </a:xfrm>
          <a:prstGeom prst="straightConnector1">
            <a:avLst/>
          </a:prstGeom>
          <a:ln w="28575">
            <a:solidFill>
              <a:srgbClr val="EC7061"/>
            </a:solidFill>
            <a:tailEnd type="triangle"/>
          </a:ln>
          <a:effectLst/>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bwMode="gray">
          <a:xfrm flipV="1">
            <a:off x="3605813" y="2232477"/>
            <a:ext cx="849569" cy="343149"/>
          </a:xfrm>
          <a:prstGeom prst="straightConnector1">
            <a:avLst/>
          </a:prstGeom>
          <a:ln w="28575">
            <a:solidFill>
              <a:srgbClr val="EC7061"/>
            </a:solidFill>
            <a:tailEnd type="triangle"/>
          </a:ln>
          <a:effectLst/>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bwMode="gray">
          <a:xfrm flipH="1" flipV="1">
            <a:off x="3435624" y="3328081"/>
            <a:ext cx="1197520" cy="711981"/>
          </a:xfrm>
          <a:prstGeom prst="straightConnector1">
            <a:avLst/>
          </a:prstGeom>
          <a:ln w="28575">
            <a:solidFill>
              <a:srgbClr val="EC7061"/>
            </a:solidFill>
            <a:tailEnd type="triangle"/>
          </a:ln>
          <a:effectLst/>
        </p:spPr>
        <p:style>
          <a:lnRef idx="1">
            <a:schemeClr val="accent1"/>
          </a:lnRef>
          <a:fillRef idx="0">
            <a:schemeClr val="accent1"/>
          </a:fillRef>
          <a:effectRef idx="0">
            <a:schemeClr val="accent1"/>
          </a:effectRef>
          <a:fontRef idx="minor">
            <a:schemeClr val="tx1"/>
          </a:fontRef>
        </p:style>
      </p:cxnSp>
      <p:pic>
        <p:nvPicPr>
          <p:cNvPr id="18"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2909180" y="2572604"/>
            <a:ext cx="526445" cy="430728"/>
          </a:xfrm>
          <a:prstGeom prst="rect">
            <a:avLst/>
          </a:prstGeom>
          <a:noFill/>
        </p:spPr>
      </p:pic>
      <p:pic>
        <p:nvPicPr>
          <p:cNvPr id="19" name="图片 18" descr="通用交换机.png">
            <a:extLst>
              <a:ext uri="{FF2B5EF4-FFF2-40B4-BE49-F238E27FC236}">
                <a16:creationId xmlns:a16="http://schemas.microsoft.com/office/drawing/2014/main" xmlns="" id="{5583757F-4C12-471A-A130-6DAAF82105FA}"/>
              </a:ext>
            </a:extLst>
          </p:cNvPr>
          <p:cNvPicPr>
            <a:picLocks noChangeAspect="1"/>
          </p:cNvPicPr>
          <p:nvPr/>
        </p:nvPicPr>
        <p:blipFill>
          <a:blip r:embed="rId4" cstate="print"/>
          <a:stretch>
            <a:fillRect/>
          </a:stretch>
        </p:blipFill>
        <p:spPr bwMode="gray">
          <a:xfrm>
            <a:off x="2909179" y="3570438"/>
            <a:ext cx="526444" cy="430728"/>
          </a:xfrm>
          <a:prstGeom prst="rect">
            <a:avLst/>
          </a:prstGeom>
        </p:spPr>
      </p:pic>
      <p:pic>
        <p:nvPicPr>
          <p:cNvPr id="20" name="图片 19" descr="通用交换机.png">
            <a:extLst>
              <a:ext uri="{FF2B5EF4-FFF2-40B4-BE49-F238E27FC236}">
                <a16:creationId xmlns:a16="http://schemas.microsoft.com/office/drawing/2014/main" xmlns="" id="{5583757F-4C12-471A-A130-6DAAF82105FA}"/>
              </a:ext>
            </a:extLst>
          </p:cNvPr>
          <p:cNvPicPr>
            <a:picLocks noChangeAspect="1"/>
          </p:cNvPicPr>
          <p:nvPr/>
        </p:nvPicPr>
        <p:blipFill>
          <a:blip r:embed="rId4" cstate="print"/>
          <a:stretch>
            <a:fillRect/>
          </a:stretch>
        </p:blipFill>
        <p:spPr bwMode="gray">
          <a:xfrm>
            <a:off x="1687919" y="4278227"/>
            <a:ext cx="526444" cy="430728"/>
          </a:xfrm>
          <a:prstGeom prst="rect">
            <a:avLst/>
          </a:prstGeom>
        </p:spPr>
      </p:pic>
      <p:pic>
        <p:nvPicPr>
          <p:cNvPr id="21" name="图片 20" descr="通用交换机.png">
            <a:extLst>
              <a:ext uri="{FF2B5EF4-FFF2-40B4-BE49-F238E27FC236}">
                <a16:creationId xmlns:a16="http://schemas.microsoft.com/office/drawing/2014/main" xmlns="" id="{5583757F-4C12-471A-A130-6DAAF82105FA}"/>
              </a:ext>
            </a:extLst>
          </p:cNvPr>
          <p:cNvPicPr>
            <a:picLocks noChangeAspect="1"/>
          </p:cNvPicPr>
          <p:nvPr/>
        </p:nvPicPr>
        <p:blipFill>
          <a:blip r:embed="rId4" cstate="print"/>
          <a:stretch>
            <a:fillRect/>
          </a:stretch>
        </p:blipFill>
        <p:spPr bwMode="gray">
          <a:xfrm>
            <a:off x="4234846" y="4278227"/>
            <a:ext cx="526444" cy="430728"/>
          </a:xfrm>
          <a:prstGeom prst="rect">
            <a:avLst/>
          </a:prstGeom>
        </p:spPr>
      </p:pic>
      <p:cxnSp>
        <p:nvCxnSpPr>
          <p:cNvPr id="22" name="直接连接符 21">
            <a:extLst>
              <a:ext uri="{FF2B5EF4-FFF2-40B4-BE49-F238E27FC236}">
                <a16:creationId xmlns:a16="http://schemas.microsoft.com/office/drawing/2014/main" xmlns="" id="{50B8AEF7-5A8B-4E49-9853-46C25AF08883}"/>
              </a:ext>
            </a:extLst>
          </p:cNvPr>
          <p:cNvCxnSpPr>
            <a:stCxn id="19" idx="0"/>
            <a:endCxn id="18" idx="2"/>
          </p:cNvCxnSpPr>
          <p:nvPr/>
        </p:nvCxnSpPr>
        <p:spPr bwMode="gray">
          <a:xfrm flipV="1">
            <a:off x="3172402" y="3003333"/>
            <a:ext cx="1" cy="56710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50B8AEF7-5A8B-4E49-9853-46C25AF08883}"/>
              </a:ext>
            </a:extLst>
          </p:cNvPr>
          <p:cNvCxnSpPr>
            <a:stCxn id="20" idx="0"/>
            <a:endCxn id="19" idx="2"/>
          </p:cNvCxnSpPr>
          <p:nvPr/>
        </p:nvCxnSpPr>
        <p:spPr bwMode="gray">
          <a:xfrm flipV="1">
            <a:off x="1951141" y="4001165"/>
            <a:ext cx="1221261" cy="27706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50B8AEF7-5A8B-4E49-9853-46C25AF08883}"/>
              </a:ext>
            </a:extLst>
          </p:cNvPr>
          <p:cNvCxnSpPr>
            <a:stCxn id="21" idx="0"/>
            <a:endCxn id="19" idx="2"/>
          </p:cNvCxnSpPr>
          <p:nvPr/>
        </p:nvCxnSpPr>
        <p:spPr bwMode="gray">
          <a:xfrm flipH="1" flipV="1">
            <a:off x="3172401" y="4001165"/>
            <a:ext cx="1325666" cy="27706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50B8AEF7-5A8B-4E49-9853-46C25AF08883}"/>
              </a:ext>
            </a:extLst>
          </p:cNvPr>
          <p:cNvCxnSpPr>
            <a:stCxn id="26" idx="0"/>
            <a:endCxn id="20" idx="2"/>
          </p:cNvCxnSpPr>
          <p:nvPr/>
        </p:nvCxnSpPr>
        <p:spPr bwMode="gray">
          <a:xfrm flipV="1">
            <a:off x="1950663" y="4708956"/>
            <a:ext cx="479" cy="48337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26" name="图片 25"/>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687919" y="5192326"/>
            <a:ext cx="525488" cy="430728"/>
          </a:xfrm>
          <a:prstGeom prst="rect">
            <a:avLst/>
          </a:prstGeom>
        </p:spPr>
      </p:pic>
      <p:pic>
        <p:nvPicPr>
          <p:cNvPr id="27" name="图片 26"/>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234846" y="5192326"/>
            <a:ext cx="525488" cy="430728"/>
          </a:xfrm>
          <a:prstGeom prst="rect">
            <a:avLst/>
          </a:prstGeom>
        </p:spPr>
      </p:pic>
      <p:cxnSp>
        <p:nvCxnSpPr>
          <p:cNvPr id="28" name="直接连接符 27">
            <a:extLst>
              <a:ext uri="{FF2B5EF4-FFF2-40B4-BE49-F238E27FC236}">
                <a16:creationId xmlns:a16="http://schemas.microsoft.com/office/drawing/2014/main" xmlns="" id="{50B8AEF7-5A8B-4E49-9853-46C25AF08883}"/>
              </a:ext>
            </a:extLst>
          </p:cNvPr>
          <p:cNvCxnSpPr>
            <a:stCxn id="27" idx="0"/>
            <a:endCxn id="21" idx="2"/>
          </p:cNvCxnSpPr>
          <p:nvPr/>
        </p:nvCxnSpPr>
        <p:spPr bwMode="gray">
          <a:xfrm flipV="1">
            <a:off x="4497590" y="4708956"/>
            <a:ext cx="479" cy="48337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bwMode="gray">
          <a:xfrm>
            <a:off x="1412249" y="5664593"/>
            <a:ext cx="1077786" cy="303984"/>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10.1.1.0/24</a:t>
            </a: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框 29"/>
          <p:cNvSpPr txBox="1"/>
          <p:nvPr/>
        </p:nvSpPr>
        <p:spPr bwMode="gray">
          <a:xfrm>
            <a:off x="3959176" y="5664593"/>
            <a:ext cx="1077786" cy="303984"/>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10.1.2.0/24</a:t>
            </a: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p:cNvSpPr txBox="1"/>
          <p:nvPr/>
        </p:nvSpPr>
        <p:spPr bwMode="gray">
          <a:xfrm>
            <a:off x="971177" y="2040055"/>
            <a:ext cx="907933" cy="303984"/>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202.1.2.3</a:t>
            </a: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p:cNvSpPr txBox="1"/>
          <p:nvPr/>
        </p:nvSpPr>
        <p:spPr bwMode="gray">
          <a:xfrm>
            <a:off x="4637884" y="2040055"/>
            <a:ext cx="907933" cy="303984"/>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154.1.2.3</a:t>
            </a: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a:off x="2261121" y="2995964"/>
            <a:ext cx="843838" cy="303984"/>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GE0/0/0</a:t>
            </a: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2359327" y="2626317"/>
            <a:ext cx="504134" cy="303984"/>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RTA</a:t>
            </a: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87573943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PBR Using MQC (2)</a:t>
            </a:r>
            <a:endParaRPr lang="zh-CN" altLang="en-US" dirty="0"/>
          </a:p>
        </p:txBody>
      </p:sp>
      <p:sp>
        <p:nvSpPr>
          <p:cNvPr id="4" name="文本框 3"/>
          <p:cNvSpPr txBox="1"/>
          <p:nvPr/>
        </p:nvSpPr>
        <p:spPr bwMode="gray">
          <a:xfrm>
            <a:off x="6111689" y="2311359"/>
            <a:ext cx="5632812" cy="1938235"/>
          </a:xfrm>
          <a:prstGeom prst="rect">
            <a:avLst/>
          </a:prstGeom>
          <a:solidFill>
            <a:srgbClr val="F3FBFE"/>
          </a:solidFill>
          <a:ln>
            <a:solidFill>
              <a:srgbClr val="99DFF9"/>
            </a:solidFill>
          </a:ln>
        </p:spPr>
        <p:txBody>
          <a:bodyPr wrap="square" rtlCol="0" anchor="ctr">
            <a:noAutofit/>
          </a:bodyPr>
          <a:lstStyle/>
          <a:p>
            <a:pPr fontAlgn="ctr">
              <a:lnSpc>
                <a:spcPts val="2399"/>
              </a:lnSpc>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[RTA] </a:t>
            </a:r>
            <a:r>
              <a:rPr sz="1200" b="1" dirty="0" err="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acl</a:t>
            </a:r>
            <a:r>
              <a:rPr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number 3000</a:t>
            </a:r>
          </a:p>
          <a:p>
            <a:pPr fontAlgn="ctr">
              <a:lnSpc>
                <a:spcPts val="2399"/>
              </a:lnSpc>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[RTA-acl-adv-3000] </a:t>
            </a:r>
            <a:r>
              <a:rPr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rule 2 permit ip source 10.1.1.0 0.0.0.255 destination </a:t>
            </a:r>
            <a:endParaRPr lang="en-US" altLang="zh-CN" sz="12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0.0.0.0 0</a:t>
            </a:r>
          </a:p>
          <a:p>
            <a:pPr fontAlgn="ctr">
              <a:lnSpc>
                <a:spcPts val="2399"/>
              </a:lnSpc>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[RTA] </a:t>
            </a:r>
            <a:r>
              <a:rPr sz="1200" b="1" dirty="0" err="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acl</a:t>
            </a:r>
            <a:r>
              <a:rPr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number 3001</a:t>
            </a:r>
            <a:endParaRPr lang="en-US" altLang="zh-CN" sz="12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[RTA-acl-adv-3001] </a:t>
            </a:r>
            <a:r>
              <a:rPr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rule 2 permit ip source 10.1.2.0 0.0.0.255 destination </a:t>
            </a:r>
          </a:p>
          <a:p>
            <a:pPr fontAlgn="ctr">
              <a:lnSpc>
                <a:spcPts val="2399"/>
              </a:lnSpc>
            </a:pPr>
            <a:r>
              <a:rPr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0.0.0.0 0</a:t>
            </a:r>
            <a:endParaRPr lang="en-US" altLang="zh-CN" sz="12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 name="文本框 4"/>
          <p:cNvSpPr txBox="1"/>
          <p:nvPr/>
        </p:nvSpPr>
        <p:spPr bwMode="gray">
          <a:xfrm>
            <a:off x="5873044" y="1237639"/>
            <a:ext cx="3144342" cy="257367"/>
          </a:xfrm>
          <a:prstGeom prst="rect">
            <a:avLst/>
          </a:prstGeom>
          <a:noFill/>
        </p:spPr>
        <p:txBody>
          <a:bodyPr wrap="square" rtlCol="0">
            <a:noAutofit/>
          </a:bodyPr>
          <a:lstStyle/>
          <a:p>
            <a:pPr fontAlgn="ctr"/>
            <a:r>
              <a:rPr sz="13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RTA configuration:</a:t>
            </a:r>
            <a:endParaRPr lang="zh-CN" altLang="en-US" sz="13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文本框 5"/>
          <p:cNvSpPr txBox="1"/>
          <p:nvPr/>
        </p:nvSpPr>
        <p:spPr bwMode="gray">
          <a:xfrm>
            <a:off x="5873044" y="1567641"/>
            <a:ext cx="5887642" cy="372265"/>
          </a:xfrm>
          <a:prstGeom prst="rect">
            <a:avLst/>
          </a:prstGeom>
          <a:noFill/>
        </p:spPr>
        <p:txBody>
          <a:bodyPr wrap="square" rtlCol="0">
            <a:noAutofit/>
          </a:bodyPr>
          <a:lstStyle/>
          <a:p>
            <a:pPr marL="342763" indent="-342763" fontAlgn="ctr">
              <a:buFont typeface="+mj-lt"/>
              <a:buAutoNum type="arabicPeriod"/>
            </a:pPr>
            <a:r>
              <a:rPr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Configure ACL 3000 to match the traffic originated from network segment 1 to the Internet. Configure ACL 3001 to match the traffic originated from network segment 2 to the Internet.</a:t>
            </a:r>
            <a:endParaRPr lang="zh-CN" altLang="en-US"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6"/>
          <p:cNvSpPr txBox="1"/>
          <p:nvPr/>
        </p:nvSpPr>
        <p:spPr bwMode="gray">
          <a:xfrm>
            <a:off x="6111689" y="4887896"/>
            <a:ext cx="5632812" cy="1322922"/>
          </a:xfrm>
          <a:prstGeom prst="rect">
            <a:avLst/>
          </a:prstGeom>
          <a:solidFill>
            <a:srgbClr val="F3FBFE"/>
          </a:solidFill>
          <a:ln>
            <a:solidFill>
              <a:srgbClr val="99DFF9"/>
            </a:solidFill>
          </a:ln>
        </p:spPr>
        <p:txBody>
          <a:bodyPr wrap="square" rtlCol="0" anchor="ctr">
            <a:noAutofit/>
          </a:bodyPr>
          <a:lstStyle/>
          <a:p>
            <a:pPr fontAlgn="ctr">
              <a:lnSpc>
                <a:spcPts val="2399"/>
              </a:lnSpc>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[RTA] </a:t>
            </a:r>
            <a:r>
              <a:rPr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traffic classifier 1 </a:t>
            </a:r>
            <a:endParaRPr lang="en-US" altLang="zh-CN" sz="12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sz="1200" dirty="0">
                <a:latin typeface="Huawei Sans" panose="020C0503030203020204" pitchFamily="34" charset="0"/>
                <a:ea typeface="方正兰亭黑简体" panose="02000000000000000000" pitchFamily="2" charset="-122"/>
                <a:sym typeface="Huawei Sans" panose="020C0503030203020204" pitchFamily="34" charset="0"/>
              </a:rPr>
              <a:t>[</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RTA</a:t>
            </a:r>
            <a:r>
              <a:rPr sz="1200" dirty="0">
                <a:latin typeface="Huawei Sans" panose="020C0503030203020204" pitchFamily="34" charset="0"/>
                <a:ea typeface="方正兰亭黑简体" panose="02000000000000000000" pitchFamily="2" charset="-122"/>
                <a:sym typeface="Huawei Sans" panose="020C0503030203020204" pitchFamily="34" charset="0"/>
              </a:rPr>
              <a:t>-classifier-1] </a:t>
            </a:r>
            <a:r>
              <a:rPr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if-match </a:t>
            </a:r>
            <a:r>
              <a:rPr sz="1200" b="1" dirty="0" err="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acl</a:t>
            </a:r>
            <a:r>
              <a:rPr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3000</a:t>
            </a:r>
          </a:p>
          <a:p>
            <a:pPr fontAlgn="ctr">
              <a:lnSpc>
                <a:spcPts val="2399"/>
              </a:lnSpc>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[RTA] </a:t>
            </a:r>
            <a:r>
              <a:rPr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traffic classifier 2 </a:t>
            </a:r>
            <a:endParaRPr lang="en-US" altLang="zh-CN" sz="12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sz="1200" dirty="0">
                <a:latin typeface="Huawei Sans" panose="020C0503030203020204" pitchFamily="34" charset="0"/>
                <a:ea typeface="方正兰亭黑简体" panose="02000000000000000000" pitchFamily="2" charset="-122"/>
                <a:sym typeface="Huawei Sans" panose="020C0503030203020204" pitchFamily="34" charset="0"/>
              </a:rPr>
              <a:t>[</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RTA</a:t>
            </a:r>
            <a:r>
              <a:rPr sz="1200" dirty="0">
                <a:latin typeface="Huawei Sans" panose="020C0503030203020204" pitchFamily="34" charset="0"/>
                <a:ea typeface="方正兰亭黑简体" panose="02000000000000000000" pitchFamily="2" charset="-122"/>
                <a:sym typeface="Huawei Sans" panose="020C0503030203020204" pitchFamily="34" charset="0"/>
              </a:rPr>
              <a:t>-classifier-2] </a:t>
            </a:r>
            <a:r>
              <a:rPr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if-match </a:t>
            </a:r>
            <a:r>
              <a:rPr sz="1200" b="1" dirty="0" err="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acl</a:t>
            </a:r>
            <a:r>
              <a:rPr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3001</a:t>
            </a:r>
            <a:endParaRPr lang="en-US" altLang="zh-CN" sz="12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8" name="文本框 7"/>
          <p:cNvSpPr txBox="1"/>
          <p:nvPr/>
        </p:nvSpPr>
        <p:spPr bwMode="gray">
          <a:xfrm>
            <a:off x="5873045" y="4335726"/>
            <a:ext cx="5776878" cy="349319"/>
          </a:xfrm>
          <a:prstGeom prst="rect">
            <a:avLst/>
          </a:prstGeom>
          <a:noFill/>
        </p:spPr>
        <p:txBody>
          <a:bodyPr wrap="square" rtlCol="0">
            <a:noAutofit/>
          </a:bodyPr>
          <a:lstStyle/>
          <a:p>
            <a:pPr marL="342763" indent="-342763" fontAlgn="ctr">
              <a:buFont typeface="+mj-lt"/>
              <a:buAutoNum type="arabicPeriod" startAt="2"/>
            </a:pPr>
            <a:r>
              <a:rPr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Create traffic classifiers 1 and 2. Bind traffic classifier 1 to ACL 3000, and bind traffic classifier 2 to ACL 3001.</a:t>
            </a:r>
            <a:endParaRPr lang="zh-CN" altLang="en-US"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 name="直接箭头连接符 8"/>
          <p:cNvCxnSpPr/>
          <p:nvPr/>
        </p:nvCxnSpPr>
        <p:spPr bwMode="gray">
          <a:xfrm flipV="1">
            <a:off x="1736573" y="3328081"/>
            <a:ext cx="1255499" cy="711977"/>
          </a:xfrm>
          <a:prstGeom prst="straightConnector1">
            <a:avLst/>
          </a:prstGeom>
          <a:ln w="28575">
            <a:solidFill>
              <a:srgbClr val="00B0F0"/>
            </a:solidFill>
            <a:prstDash val="sysDash"/>
            <a:tailEnd type="triangle"/>
          </a:ln>
          <a:effectLst/>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bwMode="gray">
          <a:xfrm flipV="1">
            <a:off x="1425141" y="4300023"/>
            <a:ext cx="0" cy="1199802"/>
          </a:xfrm>
          <a:prstGeom prst="straightConnector1">
            <a:avLst/>
          </a:prstGeom>
          <a:ln w="28575">
            <a:solidFill>
              <a:srgbClr val="00B0F0"/>
            </a:solidFill>
            <a:prstDash val="sysDash"/>
            <a:tailEnd type="triangle"/>
          </a:ln>
          <a:effectLst/>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bwMode="gray">
          <a:xfrm>
            <a:off x="1425140" y="1552045"/>
            <a:ext cx="899309" cy="470094"/>
            <a:chOff x="8133063" y="1699504"/>
            <a:chExt cx="751638" cy="392903"/>
          </a:xfrm>
        </p:grpSpPr>
        <p:sp>
          <p:nvSpPr>
            <p:cNvPr id="12" name="Freeform 159"/>
            <p:cNvSpPr/>
            <p:nvPr/>
          </p:nvSpPr>
          <p:spPr bwMode="gray">
            <a:xfrm flipH="1">
              <a:off x="8133063" y="1699504"/>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矩形 12"/>
            <p:cNvSpPr/>
            <p:nvPr/>
          </p:nvSpPr>
          <p:spPr bwMode="gray">
            <a:xfrm>
              <a:off x="8299984" y="1810198"/>
              <a:ext cx="447580" cy="257138"/>
            </a:xfrm>
            <a:prstGeom prst="rect">
              <a:avLst/>
            </a:prstGeom>
          </p:spPr>
          <p:txBody>
            <a:bodyPr wrap="square">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ISP1</a:t>
              </a: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4" name="组合 13"/>
          <p:cNvGrpSpPr/>
          <p:nvPr/>
        </p:nvGrpSpPr>
        <p:grpSpPr bwMode="gray">
          <a:xfrm>
            <a:off x="4030597" y="1552045"/>
            <a:ext cx="899309" cy="470094"/>
            <a:chOff x="8133063" y="1699504"/>
            <a:chExt cx="751638" cy="392903"/>
          </a:xfrm>
        </p:grpSpPr>
        <p:sp>
          <p:nvSpPr>
            <p:cNvPr id="15" name="Freeform 159"/>
            <p:cNvSpPr/>
            <p:nvPr/>
          </p:nvSpPr>
          <p:spPr bwMode="gray">
            <a:xfrm flipH="1">
              <a:off x="8133063" y="1699504"/>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矩形 15"/>
            <p:cNvSpPr/>
            <p:nvPr/>
          </p:nvSpPr>
          <p:spPr bwMode="gray">
            <a:xfrm>
              <a:off x="8299984" y="1810198"/>
              <a:ext cx="447580" cy="257138"/>
            </a:xfrm>
            <a:prstGeom prst="rect">
              <a:avLst/>
            </a:prstGeom>
          </p:spPr>
          <p:txBody>
            <a:bodyPr wrap="square">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ISP2</a:t>
              </a: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7" name="Straight Connector 52"/>
          <p:cNvCxnSpPr>
            <a:stCxn id="23" idx="0"/>
          </p:cNvCxnSpPr>
          <p:nvPr/>
        </p:nvCxnSpPr>
        <p:spPr bwMode="gray">
          <a:xfrm flipH="1" flipV="1">
            <a:off x="1843323" y="2022140"/>
            <a:ext cx="1329080" cy="55046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52"/>
          <p:cNvCxnSpPr>
            <a:stCxn id="23" idx="0"/>
          </p:cNvCxnSpPr>
          <p:nvPr/>
        </p:nvCxnSpPr>
        <p:spPr bwMode="gray">
          <a:xfrm flipV="1">
            <a:off x="3172403" y="2040055"/>
            <a:ext cx="1325667" cy="5325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a:endCxn id="36" idx="3"/>
          </p:cNvCxnSpPr>
          <p:nvPr/>
        </p:nvCxnSpPr>
        <p:spPr bwMode="gray">
          <a:xfrm flipH="1" flipV="1">
            <a:off x="1879111" y="2192047"/>
            <a:ext cx="921505" cy="380557"/>
          </a:xfrm>
          <a:prstGeom prst="straightConnector1">
            <a:avLst/>
          </a:prstGeom>
          <a:ln w="28575">
            <a:solidFill>
              <a:srgbClr val="00B0F0"/>
            </a:solidFill>
            <a:prstDash val="sysDash"/>
            <a:tailEnd type="triangle"/>
          </a:ln>
          <a:effectLst/>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bwMode="gray">
          <a:xfrm flipV="1">
            <a:off x="5091849" y="4300023"/>
            <a:ext cx="0" cy="1199802"/>
          </a:xfrm>
          <a:prstGeom prst="straightConnector1">
            <a:avLst/>
          </a:prstGeom>
          <a:ln w="28575">
            <a:solidFill>
              <a:srgbClr val="EC7061"/>
            </a:solidFill>
            <a:tailEnd type="triangle"/>
          </a:ln>
          <a:effectLst/>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bwMode="gray">
          <a:xfrm flipV="1">
            <a:off x="3605813" y="2232477"/>
            <a:ext cx="849569" cy="343149"/>
          </a:xfrm>
          <a:prstGeom prst="straightConnector1">
            <a:avLst/>
          </a:prstGeom>
          <a:ln w="28575">
            <a:solidFill>
              <a:srgbClr val="EC7061"/>
            </a:solidFill>
            <a:tailEnd type="triangle"/>
          </a:ln>
          <a:effectLst/>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bwMode="gray">
          <a:xfrm flipH="1" flipV="1">
            <a:off x="3435624" y="3328081"/>
            <a:ext cx="1197520" cy="711981"/>
          </a:xfrm>
          <a:prstGeom prst="straightConnector1">
            <a:avLst/>
          </a:prstGeom>
          <a:ln w="28575">
            <a:solidFill>
              <a:srgbClr val="EC7061"/>
            </a:solidFill>
            <a:tailEnd type="triangle"/>
          </a:ln>
          <a:effectLst/>
        </p:spPr>
        <p:style>
          <a:lnRef idx="1">
            <a:schemeClr val="accent1"/>
          </a:lnRef>
          <a:fillRef idx="0">
            <a:schemeClr val="accent1"/>
          </a:fillRef>
          <a:effectRef idx="0">
            <a:schemeClr val="accent1"/>
          </a:effectRef>
          <a:fontRef idx="minor">
            <a:schemeClr val="tx1"/>
          </a:fontRef>
        </p:style>
      </p:cxnSp>
      <p:pic>
        <p:nvPicPr>
          <p:cNvPr id="23"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2909180" y="2572604"/>
            <a:ext cx="526445" cy="430728"/>
          </a:xfrm>
          <a:prstGeom prst="rect">
            <a:avLst/>
          </a:prstGeom>
          <a:noFill/>
        </p:spPr>
      </p:pic>
      <p:pic>
        <p:nvPicPr>
          <p:cNvPr id="24" name="图片 23" descr="通用交换机.png">
            <a:extLst>
              <a:ext uri="{FF2B5EF4-FFF2-40B4-BE49-F238E27FC236}">
                <a16:creationId xmlns:a16="http://schemas.microsoft.com/office/drawing/2014/main" xmlns="" id="{5583757F-4C12-471A-A130-6DAAF82105FA}"/>
              </a:ext>
            </a:extLst>
          </p:cNvPr>
          <p:cNvPicPr>
            <a:picLocks noChangeAspect="1"/>
          </p:cNvPicPr>
          <p:nvPr/>
        </p:nvPicPr>
        <p:blipFill>
          <a:blip r:embed="rId4" cstate="print"/>
          <a:stretch>
            <a:fillRect/>
          </a:stretch>
        </p:blipFill>
        <p:spPr bwMode="gray">
          <a:xfrm>
            <a:off x="2909179" y="3570438"/>
            <a:ext cx="526444" cy="430728"/>
          </a:xfrm>
          <a:prstGeom prst="rect">
            <a:avLst/>
          </a:prstGeom>
        </p:spPr>
      </p:pic>
      <p:pic>
        <p:nvPicPr>
          <p:cNvPr id="25" name="图片 24" descr="通用交换机.png">
            <a:extLst>
              <a:ext uri="{FF2B5EF4-FFF2-40B4-BE49-F238E27FC236}">
                <a16:creationId xmlns:a16="http://schemas.microsoft.com/office/drawing/2014/main" xmlns="" id="{5583757F-4C12-471A-A130-6DAAF82105FA}"/>
              </a:ext>
            </a:extLst>
          </p:cNvPr>
          <p:cNvPicPr>
            <a:picLocks noChangeAspect="1"/>
          </p:cNvPicPr>
          <p:nvPr/>
        </p:nvPicPr>
        <p:blipFill>
          <a:blip r:embed="rId4" cstate="print"/>
          <a:stretch>
            <a:fillRect/>
          </a:stretch>
        </p:blipFill>
        <p:spPr bwMode="gray">
          <a:xfrm>
            <a:off x="1687919" y="4278227"/>
            <a:ext cx="526444" cy="430728"/>
          </a:xfrm>
          <a:prstGeom prst="rect">
            <a:avLst/>
          </a:prstGeom>
        </p:spPr>
      </p:pic>
      <p:pic>
        <p:nvPicPr>
          <p:cNvPr id="26" name="图片 25" descr="通用交换机.png">
            <a:extLst>
              <a:ext uri="{FF2B5EF4-FFF2-40B4-BE49-F238E27FC236}">
                <a16:creationId xmlns:a16="http://schemas.microsoft.com/office/drawing/2014/main" xmlns="" id="{5583757F-4C12-471A-A130-6DAAF82105FA}"/>
              </a:ext>
            </a:extLst>
          </p:cNvPr>
          <p:cNvPicPr>
            <a:picLocks noChangeAspect="1"/>
          </p:cNvPicPr>
          <p:nvPr/>
        </p:nvPicPr>
        <p:blipFill>
          <a:blip r:embed="rId4" cstate="print"/>
          <a:stretch>
            <a:fillRect/>
          </a:stretch>
        </p:blipFill>
        <p:spPr bwMode="gray">
          <a:xfrm>
            <a:off x="4234846" y="4278227"/>
            <a:ext cx="526444" cy="430728"/>
          </a:xfrm>
          <a:prstGeom prst="rect">
            <a:avLst/>
          </a:prstGeom>
        </p:spPr>
      </p:pic>
      <p:cxnSp>
        <p:nvCxnSpPr>
          <p:cNvPr id="27" name="直接连接符 26">
            <a:extLst>
              <a:ext uri="{FF2B5EF4-FFF2-40B4-BE49-F238E27FC236}">
                <a16:creationId xmlns:a16="http://schemas.microsoft.com/office/drawing/2014/main" xmlns="" id="{50B8AEF7-5A8B-4E49-9853-46C25AF08883}"/>
              </a:ext>
            </a:extLst>
          </p:cNvPr>
          <p:cNvCxnSpPr>
            <a:stCxn id="24" idx="0"/>
            <a:endCxn id="23" idx="2"/>
          </p:cNvCxnSpPr>
          <p:nvPr/>
        </p:nvCxnSpPr>
        <p:spPr bwMode="gray">
          <a:xfrm flipV="1">
            <a:off x="3172402" y="3003333"/>
            <a:ext cx="1" cy="56710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50B8AEF7-5A8B-4E49-9853-46C25AF08883}"/>
              </a:ext>
            </a:extLst>
          </p:cNvPr>
          <p:cNvCxnSpPr>
            <a:stCxn id="25" idx="0"/>
            <a:endCxn id="24" idx="2"/>
          </p:cNvCxnSpPr>
          <p:nvPr/>
        </p:nvCxnSpPr>
        <p:spPr bwMode="gray">
          <a:xfrm flipV="1">
            <a:off x="1951141" y="4001165"/>
            <a:ext cx="1221261" cy="27706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xmlns="" id="{50B8AEF7-5A8B-4E49-9853-46C25AF08883}"/>
              </a:ext>
            </a:extLst>
          </p:cNvPr>
          <p:cNvCxnSpPr>
            <a:stCxn id="26" idx="0"/>
            <a:endCxn id="24" idx="2"/>
          </p:cNvCxnSpPr>
          <p:nvPr/>
        </p:nvCxnSpPr>
        <p:spPr bwMode="gray">
          <a:xfrm flipH="1" flipV="1">
            <a:off x="3172401" y="4001165"/>
            <a:ext cx="1325666" cy="27706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50B8AEF7-5A8B-4E49-9853-46C25AF08883}"/>
              </a:ext>
            </a:extLst>
          </p:cNvPr>
          <p:cNvCxnSpPr>
            <a:stCxn id="31" idx="0"/>
            <a:endCxn id="25" idx="2"/>
          </p:cNvCxnSpPr>
          <p:nvPr/>
        </p:nvCxnSpPr>
        <p:spPr bwMode="gray">
          <a:xfrm flipV="1">
            <a:off x="1950663" y="4708956"/>
            <a:ext cx="479" cy="48337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31" name="图片 30"/>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687919" y="5192326"/>
            <a:ext cx="525488" cy="430728"/>
          </a:xfrm>
          <a:prstGeom prst="rect">
            <a:avLst/>
          </a:prstGeom>
        </p:spPr>
      </p:pic>
      <p:pic>
        <p:nvPicPr>
          <p:cNvPr id="32" name="图片 31"/>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234846" y="5192326"/>
            <a:ext cx="525488" cy="430728"/>
          </a:xfrm>
          <a:prstGeom prst="rect">
            <a:avLst/>
          </a:prstGeom>
        </p:spPr>
      </p:pic>
      <p:cxnSp>
        <p:nvCxnSpPr>
          <p:cNvPr id="33" name="直接连接符 32">
            <a:extLst>
              <a:ext uri="{FF2B5EF4-FFF2-40B4-BE49-F238E27FC236}">
                <a16:creationId xmlns:a16="http://schemas.microsoft.com/office/drawing/2014/main" xmlns="" id="{50B8AEF7-5A8B-4E49-9853-46C25AF08883}"/>
              </a:ext>
            </a:extLst>
          </p:cNvPr>
          <p:cNvCxnSpPr>
            <a:stCxn id="32" idx="0"/>
            <a:endCxn id="26" idx="2"/>
          </p:cNvCxnSpPr>
          <p:nvPr/>
        </p:nvCxnSpPr>
        <p:spPr bwMode="gray">
          <a:xfrm flipV="1">
            <a:off x="4497590" y="4708956"/>
            <a:ext cx="479" cy="48337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bwMode="gray">
          <a:xfrm>
            <a:off x="1412249" y="5664593"/>
            <a:ext cx="1077786" cy="303984"/>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10.1.1.0/24</a:t>
            </a: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p:cNvSpPr txBox="1"/>
          <p:nvPr/>
        </p:nvSpPr>
        <p:spPr bwMode="gray">
          <a:xfrm>
            <a:off x="3959176" y="5664593"/>
            <a:ext cx="1077786" cy="303984"/>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10.1.2.0/24</a:t>
            </a: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bwMode="gray">
          <a:xfrm>
            <a:off x="971177" y="2040055"/>
            <a:ext cx="907933" cy="303984"/>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202.1.2.3</a:t>
            </a: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bwMode="gray">
          <a:xfrm>
            <a:off x="4637884" y="2040055"/>
            <a:ext cx="907933" cy="303984"/>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154.1.2.3</a:t>
            </a: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p:cNvSpPr txBox="1"/>
          <p:nvPr/>
        </p:nvSpPr>
        <p:spPr bwMode="gray">
          <a:xfrm>
            <a:off x="2261121" y="2995964"/>
            <a:ext cx="843838" cy="303984"/>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GE0/0/0</a:t>
            </a: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bwMode="gray">
          <a:xfrm>
            <a:off x="2359327" y="2626317"/>
            <a:ext cx="504134" cy="303984"/>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RTA</a:t>
            </a: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14380914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smtClean="0">
                <a:sym typeface="Huawei Sans" panose="020C0503030203020204" pitchFamily="34" charset="0"/>
              </a:rPr>
              <a:t>PBR Using MQC (3)</a:t>
            </a:r>
            <a:endParaRPr lang="zh-CN" altLang="en-US" dirty="0"/>
          </a:p>
        </p:txBody>
      </p:sp>
      <p:sp>
        <p:nvSpPr>
          <p:cNvPr id="6" name="文本框 5"/>
          <p:cNvSpPr txBox="1"/>
          <p:nvPr/>
        </p:nvSpPr>
        <p:spPr bwMode="gray">
          <a:xfrm>
            <a:off x="6111689" y="1930612"/>
            <a:ext cx="5632812" cy="1322922"/>
          </a:xfrm>
          <a:prstGeom prst="rect">
            <a:avLst/>
          </a:prstGeom>
          <a:solidFill>
            <a:srgbClr val="F3FBFE"/>
          </a:solidFill>
          <a:ln>
            <a:solidFill>
              <a:srgbClr val="99DFF9"/>
            </a:solidFill>
          </a:ln>
        </p:spPr>
        <p:txBody>
          <a:bodyPr wrap="square" rtlCol="0" anchor="ctr">
            <a:noAutofit/>
          </a:bodyPr>
          <a:lstStyle/>
          <a:p>
            <a:pPr fontAlgn="ctr">
              <a:lnSpc>
                <a:spcPts val="2399"/>
              </a:lnSpc>
            </a:pPr>
            <a:r>
              <a:rPr sz="1200" dirty="0">
                <a:latin typeface="Huawei Sans" panose="020C0503030203020204" pitchFamily="34" charset="0"/>
                <a:ea typeface="方正兰亭黑简体" panose="02000000000000000000" pitchFamily="2" charset="-122"/>
                <a:sym typeface="Huawei Sans" panose="020C0503030203020204" pitchFamily="34" charset="0"/>
              </a:rPr>
              <a:t>[</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RTA</a:t>
            </a:r>
            <a:r>
              <a:rPr sz="1200" dirty="0">
                <a:latin typeface="Huawei Sans" panose="020C0503030203020204" pitchFamily="34" charset="0"/>
                <a:ea typeface="方正兰亭黑简体" panose="02000000000000000000" pitchFamily="2" charset="-122"/>
                <a:sym typeface="Huawei Sans" panose="020C0503030203020204" pitchFamily="34" charset="0"/>
              </a:rPr>
              <a:t>] </a:t>
            </a:r>
            <a:r>
              <a:rPr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traffic behavior 1</a:t>
            </a:r>
          </a:p>
          <a:p>
            <a:pPr fontAlgn="ctr">
              <a:lnSpc>
                <a:spcPts val="2399"/>
              </a:lnSpc>
            </a:pPr>
            <a:r>
              <a:rPr sz="1200" dirty="0">
                <a:latin typeface="Huawei Sans" panose="020C0503030203020204" pitchFamily="34" charset="0"/>
                <a:ea typeface="方正兰亭黑简体" panose="02000000000000000000" pitchFamily="2" charset="-122"/>
                <a:sym typeface="Huawei Sans" panose="020C0503030203020204" pitchFamily="34" charset="0"/>
              </a:rPr>
              <a:t>[</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RTA</a:t>
            </a:r>
            <a:r>
              <a:rPr sz="1200" dirty="0">
                <a:latin typeface="Huawei Sans" panose="020C0503030203020204" pitchFamily="34" charset="0"/>
                <a:ea typeface="方正兰亭黑简体" panose="02000000000000000000" pitchFamily="2" charset="-122"/>
                <a:sym typeface="Huawei Sans" panose="020C0503030203020204" pitchFamily="34" charset="0"/>
              </a:rPr>
              <a:t>-behavior-1] </a:t>
            </a:r>
            <a:r>
              <a:rPr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redirect ip-</a:t>
            </a:r>
            <a:r>
              <a:rPr sz="1200" b="1" dirty="0" err="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nexthop</a:t>
            </a:r>
            <a:r>
              <a:rPr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202.1.2.3</a:t>
            </a:r>
          </a:p>
          <a:p>
            <a:pPr fontAlgn="ctr">
              <a:lnSpc>
                <a:spcPts val="2399"/>
              </a:lnSpc>
            </a:pPr>
            <a:r>
              <a:rPr sz="1200" dirty="0">
                <a:latin typeface="Huawei Sans" panose="020C0503030203020204" pitchFamily="34" charset="0"/>
                <a:ea typeface="方正兰亭黑简体" panose="02000000000000000000" pitchFamily="2" charset="-122"/>
                <a:sym typeface="Huawei Sans" panose="020C0503030203020204" pitchFamily="34" charset="0"/>
              </a:rPr>
              <a:t>[</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RTA</a:t>
            </a:r>
            <a:r>
              <a:rPr sz="1200" dirty="0">
                <a:latin typeface="Huawei Sans" panose="020C0503030203020204" pitchFamily="34" charset="0"/>
                <a:ea typeface="方正兰亭黑简体" panose="02000000000000000000" pitchFamily="2" charset="-122"/>
                <a:sym typeface="Huawei Sans" panose="020C0503030203020204" pitchFamily="34" charset="0"/>
              </a:rPr>
              <a:t>] </a:t>
            </a:r>
            <a:r>
              <a:rPr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traffic behavior 2</a:t>
            </a:r>
            <a:endParaRPr lang="en-US" altLang="zh-CN" sz="12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sz="1200" dirty="0">
                <a:latin typeface="Huawei Sans" panose="020C0503030203020204" pitchFamily="34" charset="0"/>
                <a:ea typeface="方正兰亭黑简体" panose="02000000000000000000" pitchFamily="2" charset="-122"/>
                <a:sym typeface="Huawei Sans" panose="020C0503030203020204" pitchFamily="34" charset="0"/>
              </a:rPr>
              <a:t>[</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RTA</a:t>
            </a:r>
            <a:r>
              <a:rPr sz="1200" dirty="0">
                <a:latin typeface="Huawei Sans" panose="020C0503030203020204" pitchFamily="34" charset="0"/>
                <a:ea typeface="方正兰亭黑简体" panose="02000000000000000000" pitchFamily="2" charset="-122"/>
                <a:sym typeface="Huawei Sans" panose="020C0503030203020204" pitchFamily="34" charset="0"/>
              </a:rPr>
              <a:t>-behavior-2] </a:t>
            </a:r>
            <a:r>
              <a:rPr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redirect ip-</a:t>
            </a:r>
            <a:r>
              <a:rPr sz="1200" b="1" dirty="0" err="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nexthop</a:t>
            </a:r>
            <a:r>
              <a:rPr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154.1.2.3</a:t>
            </a:r>
            <a:endParaRPr lang="en-US" altLang="zh-CN" sz="12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 name="文本框 6"/>
          <p:cNvSpPr txBox="1"/>
          <p:nvPr/>
        </p:nvSpPr>
        <p:spPr bwMode="gray">
          <a:xfrm>
            <a:off x="5873045" y="1243318"/>
            <a:ext cx="5776878" cy="652231"/>
          </a:xfrm>
          <a:prstGeom prst="rect">
            <a:avLst/>
          </a:prstGeom>
          <a:noFill/>
        </p:spPr>
        <p:txBody>
          <a:bodyPr wrap="square" rtlCol="0">
            <a:noAutofit/>
          </a:bodyPr>
          <a:lstStyle/>
          <a:p>
            <a:pPr marL="342763" indent="-342763" fontAlgn="ctr">
              <a:lnSpc>
                <a:spcPct val="130000"/>
              </a:lnSpc>
              <a:buFont typeface="+mj-lt"/>
              <a:buAutoNum type="arabicPeriod" startAt="3"/>
            </a:pPr>
            <a:r>
              <a:rPr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Create traffic behaviors 1 and 2 to redirect packets to 202.1.2.3 and 154.1.2.3, respectively.</a:t>
            </a:r>
            <a:endParaRPr lang="zh-CN" altLang="en-US"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文本框 7"/>
          <p:cNvSpPr txBox="1"/>
          <p:nvPr/>
        </p:nvSpPr>
        <p:spPr bwMode="gray">
          <a:xfrm>
            <a:off x="6111689" y="3959718"/>
            <a:ext cx="5632812" cy="976233"/>
          </a:xfrm>
          <a:prstGeom prst="rect">
            <a:avLst/>
          </a:prstGeom>
          <a:solidFill>
            <a:srgbClr val="F3FBFE"/>
          </a:solidFill>
          <a:ln>
            <a:solidFill>
              <a:srgbClr val="99DFF9"/>
            </a:solidFill>
          </a:ln>
        </p:spPr>
        <p:txBody>
          <a:bodyPr wrap="square" rtlCol="0" anchor="ctr">
            <a:noAutofit/>
          </a:bodyPr>
          <a:lstStyle/>
          <a:p>
            <a:pPr fontAlgn="ctr">
              <a:lnSpc>
                <a:spcPts val="2399"/>
              </a:lnSpc>
            </a:pPr>
            <a:r>
              <a:rPr sz="1200" dirty="0">
                <a:latin typeface="Huawei Sans" panose="020C0503030203020204" pitchFamily="34" charset="0"/>
                <a:ea typeface="方正兰亭黑简体" panose="02000000000000000000" pitchFamily="2" charset="-122"/>
                <a:sym typeface="Huawei Sans" panose="020C0503030203020204" pitchFamily="34" charset="0"/>
              </a:rPr>
              <a:t>[</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RTA</a:t>
            </a:r>
            <a:r>
              <a:rPr sz="1200" dirty="0">
                <a:latin typeface="Huawei Sans" panose="020C0503030203020204" pitchFamily="34" charset="0"/>
                <a:ea typeface="方正兰亭黑简体" panose="02000000000000000000" pitchFamily="2" charset="-122"/>
                <a:sym typeface="Huawei Sans" panose="020C0503030203020204" pitchFamily="34" charset="0"/>
              </a:rPr>
              <a:t>] </a:t>
            </a:r>
            <a:r>
              <a:rPr sz="1200" b="1" dirty="0">
                <a:latin typeface="Huawei Sans" panose="020C0503030203020204" pitchFamily="34" charset="0"/>
                <a:ea typeface="方正兰亭黑简体" panose="02000000000000000000" pitchFamily="2" charset="-122"/>
                <a:sym typeface="Huawei Sans" panose="020C0503030203020204" pitchFamily="34" charset="0"/>
              </a:rPr>
              <a:t>traffic policy Redirect</a:t>
            </a:r>
            <a:endParaRPr lang="en-US" altLang="zh-CN" sz="12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sz="1200" dirty="0">
                <a:latin typeface="Huawei Sans" panose="020C0503030203020204" pitchFamily="34" charset="0"/>
                <a:ea typeface="方正兰亭黑简体" panose="02000000000000000000" pitchFamily="2" charset="-122"/>
                <a:sym typeface="Huawei Sans" panose="020C0503030203020204" pitchFamily="34" charset="0"/>
              </a:rPr>
              <a:t>[</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RTA</a:t>
            </a:r>
            <a:r>
              <a:rPr sz="1200" dirty="0">
                <a:latin typeface="Huawei Sans" panose="020C0503030203020204" pitchFamily="34" charset="0"/>
                <a:ea typeface="方正兰亭黑简体" panose="02000000000000000000" pitchFamily="2" charset="-122"/>
                <a:sym typeface="Huawei Sans" panose="020C0503030203020204" pitchFamily="34" charset="0"/>
              </a:rPr>
              <a:t>-</a:t>
            </a:r>
            <a:r>
              <a:rPr sz="1200" dirty="0" err="1">
                <a:latin typeface="Huawei Sans" panose="020C0503030203020204" pitchFamily="34" charset="0"/>
                <a:ea typeface="方正兰亭黑简体" panose="02000000000000000000" pitchFamily="2" charset="-122"/>
                <a:sym typeface="Huawei Sans" panose="020C0503030203020204" pitchFamily="34" charset="0"/>
              </a:rPr>
              <a:t>trafficpolicy</a:t>
            </a:r>
            <a:r>
              <a:rPr sz="1200" dirty="0">
                <a:latin typeface="Huawei Sans" panose="020C0503030203020204" pitchFamily="34" charset="0"/>
                <a:ea typeface="方正兰亭黑简体" panose="02000000000000000000" pitchFamily="2" charset="-122"/>
                <a:sym typeface="Huawei Sans" panose="020C0503030203020204" pitchFamily="34" charset="0"/>
              </a:rPr>
              <a:t>-Redirect] </a:t>
            </a:r>
            <a:r>
              <a:rPr sz="1200" b="1" dirty="0">
                <a:latin typeface="Huawei Sans" panose="020C0503030203020204" pitchFamily="34" charset="0"/>
                <a:ea typeface="方正兰亭黑简体" panose="02000000000000000000" pitchFamily="2" charset="-122"/>
                <a:sym typeface="Huawei Sans" panose="020C0503030203020204" pitchFamily="34" charset="0"/>
              </a:rPr>
              <a:t>classifier 1 behavior 1</a:t>
            </a:r>
            <a:endParaRPr lang="en-US" altLang="zh-CN" sz="12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sz="1200" dirty="0">
                <a:latin typeface="Huawei Sans" panose="020C0503030203020204" pitchFamily="34" charset="0"/>
                <a:ea typeface="方正兰亭黑简体" panose="02000000000000000000" pitchFamily="2" charset="-122"/>
                <a:sym typeface="Huawei Sans" panose="020C0503030203020204" pitchFamily="34" charset="0"/>
              </a:rPr>
              <a:t>[</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RTA</a:t>
            </a:r>
            <a:r>
              <a:rPr sz="1200" dirty="0">
                <a:latin typeface="Huawei Sans" panose="020C0503030203020204" pitchFamily="34" charset="0"/>
                <a:ea typeface="方正兰亭黑简体" panose="02000000000000000000" pitchFamily="2" charset="-122"/>
                <a:sym typeface="Huawei Sans" panose="020C0503030203020204" pitchFamily="34" charset="0"/>
              </a:rPr>
              <a:t>-</a:t>
            </a:r>
            <a:r>
              <a:rPr sz="1200" dirty="0" err="1">
                <a:latin typeface="Huawei Sans" panose="020C0503030203020204" pitchFamily="34" charset="0"/>
                <a:ea typeface="方正兰亭黑简体" panose="02000000000000000000" pitchFamily="2" charset="-122"/>
                <a:sym typeface="Huawei Sans" panose="020C0503030203020204" pitchFamily="34" charset="0"/>
              </a:rPr>
              <a:t>trafficpolicy</a:t>
            </a:r>
            <a:r>
              <a:rPr sz="1200" dirty="0">
                <a:latin typeface="Huawei Sans" panose="020C0503030203020204" pitchFamily="34" charset="0"/>
                <a:ea typeface="方正兰亭黑简体" panose="02000000000000000000" pitchFamily="2" charset="-122"/>
                <a:sym typeface="Huawei Sans" panose="020C0503030203020204" pitchFamily="34" charset="0"/>
              </a:rPr>
              <a:t>-Redirect] </a:t>
            </a:r>
            <a:r>
              <a:rPr sz="1200" b="1" dirty="0">
                <a:latin typeface="Huawei Sans" panose="020C0503030203020204" pitchFamily="34" charset="0"/>
                <a:ea typeface="方正兰亭黑简体" panose="02000000000000000000" pitchFamily="2" charset="-122"/>
                <a:sym typeface="Huawei Sans" panose="020C0503030203020204" pitchFamily="34" charset="0"/>
              </a:rPr>
              <a:t>classifier 2 behavior 2</a:t>
            </a:r>
            <a:endParaRPr lang="en-US" altLang="zh-CN" sz="12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9" name="文本框 8"/>
          <p:cNvSpPr txBox="1"/>
          <p:nvPr/>
        </p:nvSpPr>
        <p:spPr bwMode="gray">
          <a:xfrm>
            <a:off x="5873045" y="3259076"/>
            <a:ext cx="5776878" cy="349319"/>
          </a:xfrm>
          <a:prstGeom prst="rect">
            <a:avLst/>
          </a:prstGeom>
          <a:noFill/>
        </p:spPr>
        <p:txBody>
          <a:bodyPr wrap="square" rtlCol="0">
            <a:noAutofit/>
          </a:bodyPr>
          <a:lstStyle/>
          <a:p>
            <a:pPr marL="342763" indent="-342763" fontAlgn="ctr">
              <a:lnSpc>
                <a:spcPct val="130000"/>
              </a:lnSpc>
              <a:buFont typeface="+mj-lt"/>
              <a:buAutoNum type="arabicPeriod" startAt="4"/>
            </a:pPr>
            <a:r>
              <a:rPr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Create a traffic policy named </a:t>
            </a:r>
            <a:r>
              <a:rPr sz="13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Redirect</a:t>
            </a:r>
            <a:r>
              <a:rPr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Bind traffic classifier 1 to traffic behavior 1, and bind classifier 2 to traffic behavior 2.</a:t>
            </a:r>
            <a:endParaRPr lang="zh-CN" altLang="en-US"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文本框 9"/>
          <p:cNvSpPr txBox="1"/>
          <p:nvPr/>
        </p:nvSpPr>
        <p:spPr bwMode="gray">
          <a:xfrm>
            <a:off x="6111689" y="5676953"/>
            <a:ext cx="5632812" cy="668576"/>
          </a:xfrm>
          <a:prstGeom prst="rect">
            <a:avLst/>
          </a:prstGeom>
          <a:solidFill>
            <a:srgbClr val="F3FBFE"/>
          </a:solidFill>
          <a:ln>
            <a:solidFill>
              <a:srgbClr val="99DFF9"/>
            </a:solidFill>
          </a:ln>
        </p:spPr>
        <p:txBody>
          <a:bodyPr wrap="square" rtlCol="0" anchor="ctr">
            <a:noAutofit/>
          </a:bodyPr>
          <a:lstStyle/>
          <a:p>
            <a:pPr fontAlgn="ctr">
              <a:lnSpc>
                <a:spcPts val="2399"/>
              </a:lnSpc>
            </a:pPr>
            <a:r>
              <a:rPr sz="1200" dirty="0">
                <a:latin typeface="Huawei Sans" panose="020C0503030203020204" pitchFamily="34" charset="0"/>
                <a:ea typeface="方正兰亭黑简体" panose="02000000000000000000" pitchFamily="2" charset="-122"/>
                <a:sym typeface="Huawei Sans" panose="020C0503030203020204" pitchFamily="34" charset="0"/>
              </a:rPr>
              <a:t>[</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RTA</a:t>
            </a:r>
            <a:r>
              <a:rPr sz="1200" dirty="0">
                <a:latin typeface="Huawei Sans" panose="020C0503030203020204" pitchFamily="34" charset="0"/>
                <a:ea typeface="方正兰亭黑简体" panose="02000000000000000000" pitchFamily="2" charset="-122"/>
                <a:sym typeface="Huawei Sans" panose="020C0503030203020204" pitchFamily="34" charset="0"/>
              </a:rPr>
              <a:t>] </a:t>
            </a:r>
            <a:r>
              <a:rPr sz="1200" b="1" dirty="0">
                <a:latin typeface="Huawei Sans" panose="020C0503030203020204" pitchFamily="34" charset="0"/>
                <a:ea typeface="方正兰亭黑简体" panose="02000000000000000000" pitchFamily="2" charset="-122"/>
                <a:sym typeface="Huawei Sans" panose="020C0503030203020204" pitchFamily="34" charset="0"/>
              </a:rPr>
              <a:t>interface </a:t>
            </a:r>
            <a:r>
              <a:rPr sz="1200" b="1" dirty="0" err="1">
                <a:latin typeface="Huawei Sans" panose="020C0503030203020204" pitchFamily="34" charset="0"/>
                <a:ea typeface="方正兰亭黑简体" panose="02000000000000000000" pitchFamily="2" charset="-122"/>
                <a:sym typeface="Huawei Sans" panose="020C0503030203020204" pitchFamily="34" charset="0"/>
              </a:rPr>
              <a:t>GigabitEthernet</a:t>
            </a:r>
            <a:r>
              <a:rPr sz="1200" b="1" dirty="0">
                <a:latin typeface="Huawei Sans" panose="020C0503030203020204" pitchFamily="34" charset="0"/>
                <a:ea typeface="方正兰亭黑简体" panose="02000000000000000000" pitchFamily="2" charset="-122"/>
                <a:sym typeface="Huawei Sans" panose="020C0503030203020204" pitchFamily="34" charset="0"/>
              </a:rPr>
              <a:t> 0/0/0</a:t>
            </a:r>
            <a:endParaRPr lang="en-US" altLang="zh-CN" sz="12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sz="1200" dirty="0">
                <a:latin typeface="Huawei Sans" panose="020C0503030203020204" pitchFamily="34" charset="0"/>
                <a:ea typeface="方正兰亭黑简体" panose="02000000000000000000" pitchFamily="2" charset="-122"/>
                <a:sym typeface="Huawei Sans" panose="020C0503030203020204" pitchFamily="34" charset="0"/>
              </a:rPr>
              <a:t>[</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RTA</a:t>
            </a:r>
            <a:r>
              <a:rPr sz="1200" dirty="0">
                <a:latin typeface="Huawei Sans" panose="020C0503030203020204" pitchFamily="34" charset="0"/>
                <a:ea typeface="方正兰亭黑简体" panose="02000000000000000000" pitchFamily="2" charset="-122"/>
                <a:sym typeface="Huawei Sans" panose="020C0503030203020204" pitchFamily="34" charset="0"/>
              </a:rPr>
              <a:t>-GigabitEthernet0/0/0] </a:t>
            </a:r>
            <a:r>
              <a:rPr sz="1200" b="1" dirty="0">
                <a:latin typeface="Huawei Sans" panose="020C0503030203020204" pitchFamily="34" charset="0"/>
                <a:ea typeface="方正兰亭黑简体" panose="02000000000000000000" pitchFamily="2" charset="-122"/>
                <a:sym typeface="Huawei Sans" panose="020C0503030203020204" pitchFamily="34" charset="0"/>
              </a:rPr>
              <a:t>traffic-policy Redirect inbound </a:t>
            </a:r>
            <a:endParaRPr lang="en-US" altLang="zh-CN" sz="12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1" name="文本框 10"/>
          <p:cNvSpPr txBox="1"/>
          <p:nvPr/>
        </p:nvSpPr>
        <p:spPr bwMode="gray">
          <a:xfrm>
            <a:off x="5873045" y="5011150"/>
            <a:ext cx="5776878" cy="372265"/>
          </a:xfrm>
          <a:prstGeom prst="rect">
            <a:avLst/>
          </a:prstGeom>
          <a:noFill/>
        </p:spPr>
        <p:txBody>
          <a:bodyPr wrap="square" rtlCol="0">
            <a:noAutofit/>
          </a:bodyPr>
          <a:lstStyle/>
          <a:p>
            <a:pPr marL="342763" indent="-342763" fontAlgn="ctr">
              <a:lnSpc>
                <a:spcPct val="130000"/>
              </a:lnSpc>
              <a:buFont typeface="+mj-lt"/>
              <a:buAutoNum type="arabicPeriod" startAt="5"/>
            </a:pPr>
            <a:r>
              <a:rPr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Apply the traffic policy </a:t>
            </a:r>
            <a:r>
              <a:rPr sz="13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Redirect</a:t>
            </a:r>
            <a:r>
              <a:rPr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in the inbound direction of GE0/0/0.</a:t>
            </a:r>
            <a:endParaRPr lang="zh-CN" altLang="en-US"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 name="直接箭头连接符 11"/>
          <p:cNvCxnSpPr/>
          <p:nvPr/>
        </p:nvCxnSpPr>
        <p:spPr bwMode="gray">
          <a:xfrm flipV="1">
            <a:off x="1736573" y="3328081"/>
            <a:ext cx="1255499" cy="711977"/>
          </a:xfrm>
          <a:prstGeom prst="straightConnector1">
            <a:avLst/>
          </a:prstGeom>
          <a:ln w="28575">
            <a:solidFill>
              <a:srgbClr val="00B0F0"/>
            </a:solidFill>
            <a:prstDash val="sysDash"/>
            <a:tailEnd type="triangle"/>
          </a:ln>
          <a:effectLst/>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bwMode="gray">
          <a:xfrm flipV="1">
            <a:off x="1425141" y="4300023"/>
            <a:ext cx="0" cy="1199802"/>
          </a:xfrm>
          <a:prstGeom prst="straightConnector1">
            <a:avLst/>
          </a:prstGeom>
          <a:ln w="28575">
            <a:solidFill>
              <a:srgbClr val="00B0F0"/>
            </a:solidFill>
            <a:prstDash val="sysDash"/>
            <a:tailEnd type="triangle"/>
          </a:ln>
          <a:effectLst/>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bwMode="gray">
          <a:xfrm>
            <a:off x="1425140" y="1552045"/>
            <a:ext cx="899309" cy="470094"/>
            <a:chOff x="8133063" y="1699504"/>
            <a:chExt cx="751638" cy="392903"/>
          </a:xfrm>
        </p:grpSpPr>
        <p:sp>
          <p:nvSpPr>
            <p:cNvPr id="15" name="Freeform 159"/>
            <p:cNvSpPr/>
            <p:nvPr/>
          </p:nvSpPr>
          <p:spPr bwMode="gray">
            <a:xfrm flipH="1">
              <a:off x="8133063" y="1699504"/>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矩形 15"/>
            <p:cNvSpPr/>
            <p:nvPr/>
          </p:nvSpPr>
          <p:spPr bwMode="gray">
            <a:xfrm>
              <a:off x="8299984" y="1810198"/>
              <a:ext cx="447580" cy="257138"/>
            </a:xfrm>
            <a:prstGeom prst="rect">
              <a:avLst/>
            </a:prstGeom>
          </p:spPr>
          <p:txBody>
            <a:bodyPr wrap="square">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ISP1</a:t>
              </a: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7" name="组合 16"/>
          <p:cNvGrpSpPr/>
          <p:nvPr/>
        </p:nvGrpSpPr>
        <p:grpSpPr bwMode="gray">
          <a:xfrm>
            <a:off x="4030597" y="1552045"/>
            <a:ext cx="899309" cy="470094"/>
            <a:chOff x="8133063" y="1699504"/>
            <a:chExt cx="751638" cy="392903"/>
          </a:xfrm>
        </p:grpSpPr>
        <p:sp>
          <p:nvSpPr>
            <p:cNvPr id="18" name="Freeform 159"/>
            <p:cNvSpPr/>
            <p:nvPr/>
          </p:nvSpPr>
          <p:spPr bwMode="gray">
            <a:xfrm flipH="1">
              <a:off x="8133063" y="1699504"/>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p:cNvSpPr/>
            <p:nvPr/>
          </p:nvSpPr>
          <p:spPr bwMode="gray">
            <a:xfrm>
              <a:off x="8299984" y="1810198"/>
              <a:ext cx="447580" cy="257138"/>
            </a:xfrm>
            <a:prstGeom prst="rect">
              <a:avLst/>
            </a:prstGeom>
          </p:spPr>
          <p:txBody>
            <a:bodyPr wrap="square">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ISP2</a:t>
              </a: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20" name="Straight Connector 52"/>
          <p:cNvCxnSpPr>
            <a:stCxn id="26" idx="0"/>
          </p:cNvCxnSpPr>
          <p:nvPr/>
        </p:nvCxnSpPr>
        <p:spPr bwMode="gray">
          <a:xfrm flipH="1" flipV="1">
            <a:off x="1843323" y="2022140"/>
            <a:ext cx="1329080" cy="55046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52"/>
          <p:cNvCxnSpPr>
            <a:stCxn id="26" idx="0"/>
          </p:cNvCxnSpPr>
          <p:nvPr/>
        </p:nvCxnSpPr>
        <p:spPr bwMode="gray">
          <a:xfrm flipV="1">
            <a:off x="3172403" y="2040055"/>
            <a:ext cx="1325667" cy="5325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a:endCxn id="39" idx="3"/>
          </p:cNvCxnSpPr>
          <p:nvPr/>
        </p:nvCxnSpPr>
        <p:spPr bwMode="gray">
          <a:xfrm flipH="1" flipV="1">
            <a:off x="1879111" y="2192047"/>
            <a:ext cx="921505" cy="380557"/>
          </a:xfrm>
          <a:prstGeom prst="straightConnector1">
            <a:avLst/>
          </a:prstGeom>
          <a:ln w="28575">
            <a:solidFill>
              <a:srgbClr val="00B0F0"/>
            </a:solidFill>
            <a:prstDash val="sysDash"/>
            <a:tailEnd type="triangle"/>
          </a:ln>
          <a:effectLst/>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bwMode="gray">
          <a:xfrm flipV="1">
            <a:off x="5091849" y="4300023"/>
            <a:ext cx="0" cy="1199802"/>
          </a:xfrm>
          <a:prstGeom prst="straightConnector1">
            <a:avLst/>
          </a:prstGeom>
          <a:ln w="28575">
            <a:solidFill>
              <a:srgbClr val="EC7061"/>
            </a:solidFill>
            <a:tailEnd type="triangle"/>
          </a:ln>
          <a:effectLst/>
        </p:spPr>
        <p:style>
          <a:lnRef idx="1">
            <a:schemeClr val="accent1"/>
          </a:lnRef>
          <a:fillRef idx="0">
            <a:schemeClr val="accent1"/>
          </a:fillRef>
          <a:effectRef idx="0">
            <a:schemeClr val="accent1"/>
          </a:effectRef>
          <a:fontRef idx="minor">
            <a:schemeClr val="tx1"/>
          </a:fontRef>
        </p:style>
      </p:cxnSp>
      <p:cxnSp>
        <p:nvCxnSpPr>
          <p:cNvPr id="24" name="直接箭头连接符 23"/>
          <p:cNvCxnSpPr/>
          <p:nvPr/>
        </p:nvCxnSpPr>
        <p:spPr bwMode="gray">
          <a:xfrm flipV="1">
            <a:off x="3605813" y="2232477"/>
            <a:ext cx="849569" cy="343149"/>
          </a:xfrm>
          <a:prstGeom prst="straightConnector1">
            <a:avLst/>
          </a:prstGeom>
          <a:ln w="28575">
            <a:solidFill>
              <a:srgbClr val="EC7061"/>
            </a:solidFill>
            <a:tailEnd type="triangle"/>
          </a:ln>
          <a:effectLst/>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bwMode="gray">
          <a:xfrm flipH="1" flipV="1">
            <a:off x="3435624" y="3328081"/>
            <a:ext cx="1197520" cy="711981"/>
          </a:xfrm>
          <a:prstGeom prst="straightConnector1">
            <a:avLst/>
          </a:prstGeom>
          <a:ln w="28575">
            <a:solidFill>
              <a:srgbClr val="EC7061"/>
            </a:solidFill>
            <a:tailEnd type="triangle"/>
          </a:ln>
          <a:effectLst/>
        </p:spPr>
        <p:style>
          <a:lnRef idx="1">
            <a:schemeClr val="accent1"/>
          </a:lnRef>
          <a:fillRef idx="0">
            <a:schemeClr val="accent1"/>
          </a:fillRef>
          <a:effectRef idx="0">
            <a:schemeClr val="accent1"/>
          </a:effectRef>
          <a:fontRef idx="minor">
            <a:schemeClr val="tx1"/>
          </a:fontRef>
        </p:style>
      </p:cxnSp>
      <p:pic>
        <p:nvPicPr>
          <p:cNvPr id="26"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2909180" y="2572604"/>
            <a:ext cx="526445" cy="430728"/>
          </a:xfrm>
          <a:prstGeom prst="rect">
            <a:avLst/>
          </a:prstGeom>
          <a:noFill/>
        </p:spPr>
      </p:pic>
      <p:pic>
        <p:nvPicPr>
          <p:cNvPr id="27" name="图片 26" descr="通用交换机.png">
            <a:extLst>
              <a:ext uri="{FF2B5EF4-FFF2-40B4-BE49-F238E27FC236}">
                <a16:creationId xmlns:a16="http://schemas.microsoft.com/office/drawing/2014/main" xmlns="" id="{5583757F-4C12-471A-A130-6DAAF82105FA}"/>
              </a:ext>
            </a:extLst>
          </p:cNvPr>
          <p:cNvPicPr>
            <a:picLocks noChangeAspect="1"/>
          </p:cNvPicPr>
          <p:nvPr/>
        </p:nvPicPr>
        <p:blipFill>
          <a:blip r:embed="rId4" cstate="print"/>
          <a:stretch>
            <a:fillRect/>
          </a:stretch>
        </p:blipFill>
        <p:spPr bwMode="gray">
          <a:xfrm>
            <a:off x="2909179" y="3570438"/>
            <a:ext cx="526444" cy="430728"/>
          </a:xfrm>
          <a:prstGeom prst="rect">
            <a:avLst/>
          </a:prstGeom>
        </p:spPr>
      </p:pic>
      <p:pic>
        <p:nvPicPr>
          <p:cNvPr id="28" name="图片 27" descr="通用交换机.png">
            <a:extLst>
              <a:ext uri="{FF2B5EF4-FFF2-40B4-BE49-F238E27FC236}">
                <a16:creationId xmlns:a16="http://schemas.microsoft.com/office/drawing/2014/main" xmlns="" id="{5583757F-4C12-471A-A130-6DAAF82105FA}"/>
              </a:ext>
            </a:extLst>
          </p:cNvPr>
          <p:cNvPicPr>
            <a:picLocks noChangeAspect="1"/>
          </p:cNvPicPr>
          <p:nvPr/>
        </p:nvPicPr>
        <p:blipFill>
          <a:blip r:embed="rId4" cstate="print"/>
          <a:stretch>
            <a:fillRect/>
          </a:stretch>
        </p:blipFill>
        <p:spPr bwMode="gray">
          <a:xfrm>
            <a:off x="1687919" y="4278227"/>
            <a:ext cx="526444" cy="430728"/>
          </a:xfrm>
          <a:prstGeom prst="rect">
            <a:avLst/>
          </a:prstGeom>
        </p:spPr>
      </p:pic>
      <p:pic>
        <p:nvPicPr>
          <p:cNvPr id="29" name="图片 28" descr="通用交换机.png">
            <a:extLst>
              <a:ext uri="{FF2B5EF4-FFF2-40B4-BE49-F238E27FC236}">
                <a16:creationId xmlns:a16="http://schemas.microsoft.com/office/drawing/2014/main" xmlns="" id="{5583757F-4C12-471A-A130-6DAAF82105FA}"/>
              </a:ext>
            </a:extLst>
          </p:cNvPr>
          <p:cNvPicPr>
            <a:picLocks noChangeAspect="1"/>
          </p:cNvPicPr>
          <p:nvPr/>
        </p:nvPicPr>
        <p:blipFill>
          <a:blip r:embed="rId4" cstate="print"/>
          <a:stretch>
            <a:fillRect/>
          </a:stretch>
        </p:blipFill>
        <p:spPr bwMode="gray">
          <a:xfrm>
            <a:off x="4234846" y="4278227"/>
            <a:ext cx="526444" cy="430728"/>
          </a:xfrm>
          <a:prstGeom prst="rect">
            <a:avLst/>
          </a:prstGeom>
        </p:spPr>
      </p:pic>
      <p:cxnSp>
        <p:nvCxnSpPr>
          <p:cNvPr id="30" name="直接连接符 29">
            <a:extLst>
              <a:ext uri="{FF2B5EF4-FFF2-40B4-BE49-F238E27FC236}">
                <a16:creationId xmlns:a16="http://schemas.microsoft.com/office/drawing/2014/main" xmlns="" id="{50B8AEF7-5A8B-4E49-9853-46C25AF08883}"/>
              </a:ext>
            </a:extLst>
          </p:cNvPr>
          <p:cNvCxnSpPr>
            <a:stCxn id="27" idx="0"/>
            <a:endCxn id="26" idx="2"/>
          </p:cNvCxnSpPr>
          <p:nvPr/>
        </p:nvCxnSpPr>
        <p:spPr bwMode="gray">
          <a:xfrm flipV="1">
            <a:off x="3172402" y="3003333"/>
            <a:ext cx="1" cy="56710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50B8AEF7-5A8B-4E49-9853-46C25AF08883}"/>
              </a:ext>
            </a:extLst>
          </p:cNvPr>
          <p:cNvCxnSpPr>
            <a:stCxn id="28" idx="0"/>
            <a:endCxn id="27" idx="2"/>
          </p:cNvCxnSpPr>
          <p:nvPr/>
        </p:nvCxnSpPr>
        <p:spPr bwMode="gray">
          <a:xfrm flipV="1">
            <a:off x="1951141" y="4001165"/>
            <a:ext cx="1221261" cy="27706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50B8AEF7-5A8B-4E49-9853-46C25AF08883}"/>
              </a:ext>
            </a:extLst>
          </p:cNvPr>
          <p:cNvCxnSpPr>
            <a:stCxn id="29" idx="0"/>
            <a:endCxn id="27" idx="2"/>
          </p:cNvCxnSpPr>
          <p:nvPr/>
        </p:nvCxnSpPr>
        <p:spPr bwMode="gray">
          <a:xfrm flipH="1" flipV="1">
            <a:off x="3172401" y="4001165"/>
            <a:ext cx="1325666" cy="27706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xmlns="" id="{50B8AEF7-5A8B-4E49-9853-46C25AF08883}"/>
              </a:ext>
            </a:extLst>
          </p:cNvPr>
          <p:cNvCxnSpPr>
            <a:stCxn id="34" idx="0"/>
            <a:endCxn id="28" idx="2"/>
          </p:cNvCxnSpPr>
          <p:nvPr/>
        </p:nvCxnSpPr>
        <p:spPr bwMode="gray">
          <a:xfrm flipV="1">
            <a:off x="1950663" y="4708956"/>
            <a:ext cx="479" cy="48337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34" name="图片 3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687919" y="5192326"/>
            <a:ext cx="525488" cy="430728"/>
          </a:xfrm>
          <a:prstGeom prst="rect">
            <a:avLst/>
          </a:prstGeom>
        </p:spPr>
      </p:pic>
      <p:pic>
        <p:nvPicPr>
          <p:cNvPr id="35" name="图片 34"/>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234846" y="5192326"/>
            <a:ext cx="525488" cy="430728"/>
          </a:xfrm>
          <a:prstGeom prst="rect">
            <a:avLst/>
          </a:prstGeom>
        </p:spPr>
      </p:pic>
      <p:cxnSp>
        <p:nvCxnSpPr>
          <p:cNvPr id="36" name="直接连接符 35">
            <a:extLst>
              <a:ext uri="{FF2B5EF4-FFF2-40B4-BE49-F238E27FC236}">
                <a16:creationId xmlns:a16="http://schemas.microsoft.com/office/drawing/2014/main" xmlns="" id="{50B8AEF7-5A8B-4E49-9853-46C25AF08883}"/>
              </a:ext>
            </a:extLst>
          </p:cNvPr>
          <p:cNvCxnSpPr>
            <a:stCxn id="35" idx="0"/>
            <a:endCxn id="29" idx="2"/>
          </p:cNvCxnSpPr>
          <p:nvPr/>
        </p:nvCxnSpPr>
        <p:spPr bwMode="gray">
          <a:xfrm flipV="1">
            <a:off x="4497590" y="4708956"/>
            <a:ext cx="479" cy="48337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bwMode="gray">
          <a:xfrm>
            <a:off x="1412249" y="5664593"/>
            <a:ext cx="1077786" cy="303984"/>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10.1.1.0/24</a:t>
            </a: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p:cNvSpPr txBox="1"/>
          <p:nvPr/>
        </p:nvSpPr>
        <p:spPr bwMode="gray">
          <a:xfrm>
            <a:off x="3959176" y="5664593"/>
            <a:ext cx="1077786" cy="303984"/>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10.1.2.0/24</a:t>
            </a: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bwMode="gray">
          <a:xfrm>
            <a:off x="971177" y="2040055"/>
            <a:ext cx="907933" cy="303984"/>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202.1.2.3</a:t>
            </a: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bwMode="gray">
          <a:xfrm>
            <a:off x="4637884" y="2040055"/>
            <a:ext cx="907933" cy="303984"/>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154.1.2.3</a:t>
            </a: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2261121" y="2995964"/>
            <a:ext cx="843838" cy="303984"/>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GE0/0/0</a:t>
            </a: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文本框 41"/>
          <p:cNvSpPr txBox="1"/>
          <p:nvPr/>
        </p:nvSpPr>
        <p:spPr bwMode="gray">
          <a:xfrm>
            <a:off x="2359327" y="2626317"/>
            <a:ext cx="504134" cy="303984"/>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RTA</a:t>
            </a: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4230200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PBR</a:t>
            </a:r>
          </a:p>
          <a:p>
            <a:r>
              <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MQC</a:t>
            </a:r>
          </a:p>
          <a:p>
            <a:r>
              <a:rPr lang="en-US" altLang="zh-CN" b="1" dirty="0">
                <a:latin typeface="Huawei Sans" panose="020C0503030203020204" pitchFamily="34" charset="0"/>
                <a:ea typeface="方正兰亭黑简体" panose="02000000000000000000" pitchFamily="2" charset="-122"/>
                <a:sym typeface="Huawei Sans" panose="020C0503030203020204" pitchFamily="34" charset="0"/>
              </a:rPr>
              <a:t>Traffic Filtering</a:t>
            </a:r>
          </a:p>
          <a:p>
            <a:endParaRPr lang="zh-CN" altLang="en-US" dirty="0"/>
          </a:p>
        </p:txBody>
      </p:sp>
    </p:spTree>
    <p:extLst>
      <p:ext uri="{BB962C8B-B14F-4D97-AF65-F5344CB8AC3E}">
        <p14:creationId xmlns:p14="http://schemas.microsoft.com/office/powerpoint/2010/main" val="25798581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ltLang="zh-CN" dirty="0"/>
              <a:t>Traditionally, devices search their routing tables based on packets' destination addresses and then forward the packets. As services develop, in addition to using traditional modes, users want to forward packets and select routes through customized policies.</a:t>
            </a:r>
          </a:p>
          <a:p>
            <a:r>
              <a:rPr lang="en-US" altLang="zh-CN" dirty="0"/>
              <a:t>To improve network security, users want to control the packets entering the network and isolate the unauthorized packets or the packets that have security risks at the network edge.</a:t>
            </a:r>
          </a:p>
          <a:p>
            <a:r>
              <a:rPr lang="en-US" altLang="zh-CN" dirty="0"/>
              <a:t>This course discusses the traffic filtering technology, policy-based routing (PBR), as well as how to use the modular </a:t>
            </a:r>
            <a:r>
              <a:rPr lang="en-US" altLang="zh-CN" dirty="0" err="1"/>
              <a:t>QoS</a:t>
            </a:r>
            <a:r>
              <a:rPr lang="en-US" altLang="zh-CN" dirty="0"/>
              <a:t> command line interface (MQC) to control packet forwarding paths and filter traffic</a:t>
            </a:r>
            <a:r>
              <a:rPr lang="en-US" altLang="zh-CN" dirty="0" smtClean="0"/>
              <a:t>.</a:t>
            </a:r>
            <a:endParaRPr lang="en-US" altLang="zh-CN" dirty="0"/>
          </a:p>
        </p:txBody>
      </p:sp>
    </p:spTree>
    <p:extLst>
      <p:ext uri="{BB962C8B-B14F-4D97-AF65-F5344CB8AC3E}">
        <p14:creationId xmlns:p14="http://schemas.microsoft.com/office/powerpoint/2010/main" val="61812418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451877" y="1242453"/>
            <a:ext cx="11306175" cy="1094347"/>
          </a:xfrm>
        </p:spPr>
        <p:txBody>
          <a:bodyPr/>
          <a:lstStyle/>
          <a:p>
            <a:pPr marL="0" indent="0">
              <a:buNone/>
            </a:pPr>
            <a:r>
              <a:rPr lang="en-US" altLang="zh-CN" sz="1400" dirty="0">
                <a:sym typeface="Huawei Sans" panose="020C0503030203020204" pitchFamily="34" charset="0"/>
              </a:rPr>
              <a:t>To improve network security, an administrator needs to control the traffic entering the network and discard untrusted packets at the network edge. Untrusted packets are the packets that have security risks and the packets that users are not willing to accept. In addition, to ensure data access security, some departments are not allowed to communicate with each other on an enterprise network.</a:t>
            </a:r>
          </a:p>
          <a:p>
            <a:endParaRPr lang="zh-CN" altLang="en-US" sz="1400" dirty="0"/>
          </a:p>
        </p:txBody>
      </p:sp>
      <p:sp>
        <p:nvSpPr>
          <p:cNvPr id="3" name="标题 2"/>
          <p:cNvSpPr>
            <a:spLocks noGrp="1"/>
          </p:cNvSpPr>
          <p:nvPr>
            <p:ph type="title"/>
          </p:nvPr>
        </p:nvSpPr>
        <p:spPr/>
        <p:txBody>
          <a:bodyPr/>
          <a:lstStyle/>
          <a:p>
            <a:r>
              <a:rPr lang="en-US" altLang="zh-CN" dirty="0">
                <a:sym typeface="Huawei Sans" panose="020C0503030203020204" pitchFamily="34" charset="0"/>
              </a:rPr>
              <a:t>Requirement Background</a:t>
            </a:r>
            <a:endParaRPr lang="zh-CN" altLang="en-US" dirty="0"/>
          </a:p>
        </p:txBody>
      </p:sp>
      <p:sp>
        <p:nvSpPr>
          <p:cNvPr id="4" name="圆角矩形 3"/>
          <p:cNvSpPr/>
          <p:nvPr/>
        </p:nvSpPr>
        <p:spPr bwMode="gray">
          <a:xfrm>
            <a:off x="4001918" y="3892715"/>
            <a:ext cx="1504191" cy="1124048"/>
          </a:xfrm>
          <a:prstGeom prst="roundRect">
            <a:avLst>
              <a:gd name="adj" fmla="val 389"/>
            </a:avLst>
          </a:prstGeom>
          <a:solidFill>
            <a:srgbClr val="F3FBFE"/>
          </a:solidFill>
          <a:ln w="12700" cap="flat" cmpd="sng" algn="ctr">
            <a:solidFill>
              <a:srgbClr val="99DFF9"/>
            </a:solidFill>
            <a:prstDash val="solid"/>
            <a:miter lim="800000"/>
          </a:ln>
          <a:effectLst/>
          <a:ex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599"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 name="Straight Connector 52"/>
          <p:cNvCxnSpPr/>
          <p:nvPr/>
        </p:nvCxnSpPr>
        <p:spPr bwMode="gray">
          <a:xfrm flipH="1">
            <a:off x="1841246" y="3912181"/>
            <a:ext cx="1311610" cy="0"/>
          </a:xfrm>
          <a:prstGeom prst="line">
            <a:avLst/>
          </a:prstGeom>
          <a:ln w="19050">
            <a:solidFill>
              <a:schemeClr val="tx1">
                <a:alpha val="27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2"/>
          <p:cNvCxnSpPr>
            <a:stCxn id="22" idx="2"/>
            <a:endCxn id="21" idx="0"/>
          </p:cNvCxnSpPr>
          <p:nvPr/>
        </p:nvCxnSpPr>
        <p:spPr bwMode="gray">
          <a:xfrm>
            <a:off x="1874650" y="4127779"/>
            <a:ext cx="1" cy="407238"/>
          </a:xfrm>
          <a:prstGeom prst="line">
            <a:avLst/>
          </a:prstGeom>
          <a:ln w="19050">
            <a:solidFill>
              <a:schemeClr val="tx1">
                <a:alpha val="27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52"/>
          <p:cNvCxnSpPr/>
          <p:nvPr/>
        </p:nvCxnSpPr>
        <p:spPr bwMode="gray">
          <a:xfrm flipH="1">
            <a:off x="1894376" y="4722077"/>
            <a:ext cx="1311610" cy="0"/>
          </a:xfrm>
          <a:prstGeom prst="line">
            <a:avLst/>
          </a:prstGeom>
          <a:ln w="19050">
            <a:solidFill>
              <a:schemeClr val="tx1">
                <a:alpha val="27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52"/>
          <p:cNvCxnSpPr>
            <a:stCxn id="21" idx="2"/>
          </p:cNvCxnSpPr>
          <p:nvPr/>
        </p:nvCxnSpPr>
        <p:spPr bwMode="gray">
          <a:xfrm flipH="1">
            <a:off x="1279216" y="4894876"/>
            <a:ext cx="595435" cy="537979"/>
          </a:xfrm>
          <a:prstGeom prst="line">
            <a:avLst/>
          </a:prstGeom>
          <a:ln w="19050">
            <a:solidFill>
              <a:schemeClr val="tx1">
                <a:alpha val="27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52"/>
          <p:cNvCxnSpPr>
            <a:stCxn id="24" idx="2"/>
          </p:cNvCxnSpPr>
          <p:nvPr/>
        </p:nvCxnSpPr>
        <p:spPr bwMode="gray">
          <a:xfrm flipH="1">
            <a:off x="1279215" y="4890036"/>
            <a:ext cx="1888442" cy="542819"/>
          </a:xfrm>
          <a:prstGeom prst="line">
            <a:avLst/>
          </a:prstGeom>
          <a:ln w="19050">
            <a:solidFill>
              <a:schemeClr val="tx1">
                <a:alpha val="27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52"/>
          <p:cNvCxnSpPr>
            <a:stCxn id="24" idx="2"/>
          </p:cNvCxnSpPr>
          <p:nvPr/>
        </p:nvCxnSpPr>
        <p:spPr bwMode="gray">
          <a:xfrm>
            <a:off x="3167658" y="4890036"/>
            <a:ext cx="493446" cy="542820"/>
          </a:xfrm>
          <a:prstGeom prst="line">
            <a:avLst/>
          </a:prstGeom>
          <a:ln w="19050">
            <a:solidFill>
              <a:schemeClr val="tx1">
                <a:alpha val="27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52"/>
          <p:cNvCxnSpPr>
            <a:stCxn id="21" idx="2"/>
          </p:cNvCxnSpPr>
          <p:nvPr/>
        </p:nvCxnSpPr>
        <p:spPr bwMode="gray">
          <a:xfrm>
            <a:off x="1874651" y="4894876"/>
            <a:ext cx="1786452" cy="537980"/>
          </a:xfrm>
          <a:prstGeom prst="line">
            <a:avLst/>
          </a:prstGeom>
          <a:ln w="19050">
            <a:solidFill>
              <a:schemeClr val="tx1">
                <a:alpha val="27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52"/>
          <p:cNvCxnSpPr>
            <a:endCxn id="21" idx="2"/>
          </p:cNvCxnSpPr>
          <p:nvPr/>
        </p:nvCxnSpPr>
        <p:spPr bwMode="gray">
          <a:xfrm flipH="1" flipV="1">
            <a:off x="1874651" y="4894876"/>
            <a:ext cx="675530" cy="545079"/>
          </a:xfrm>
          <a:prstGeom prst="line">
            <a:avLst/>
          </a:prstGeom>
          <a:ln w="19050">
            <a:solidFill>
              <a:schemeClr val="tx1">
                <a:alpha val="27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52"/>
          <p:cNvCxnSpPr>
            <a:stCxn id="24" idx="2"/>
          </p:cNvCxnSpPr>
          <p:nvPr/>
        </p:nvCxnSpPr>
        <p:spPr bwMode="gray">
          <a:xfrm flipH="1">
            <a:off x="2550182" y="4890036"/>
            <a:ext cx="617475" cy="549918"/>
          </a:xfrm>
          <a:prstGeom prst="line">
            <a:avLst/>
          </a:prstGeom>
          <a:ln w="19050">
            <a:solidFill>
              <a:schemeClr val="tx1">
                <a:alpha val="27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52"/>
          <p:cNvCxnSpPr/>
          <p:nvPr/>
        </p:nvCxnSpPr>
        <p:spPr bwMode="gray">
          <a:xfrm flipH="1">
            <a:off x="1841246" y="4677815"/>
            <a:ext cx="1311610" cy="0"/>
          </a:xfrm>
          <a:prstGeom prst="line">
            <a:avLst/>
          </a:prstGeom>
          <a:ln w="19050">
            <a:solidFill>
              <a:schemeClr val="tx1">
                <a:alpha val="27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52"/>
          <p:cNvCxnSpPr>
            <a:stCxn id="23" idx="2"/>
            <a:endCxn id="24" idx="0"/>
          </p:cNvCxnSpPr>
          <p:nvPr/>
        </p:nvCxnSpPr>
        <p:spPr bwMode="gray">
          <a:xfrm>
            <a:off x="3167656" y="4110086"/>
            <a:ext cx="1" cy="420090"/>
          </a:xfrm>
          <a:prstGeom prst="line">
            <a:avLst/>
          </a:prstGeom>
          <a:ln w="12700">
            <a:solidFill>
              <a:schemeClr val="tx1">
                <a:alpha val="27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52"/>
          <p:cNvCxnSpPr/>
          <p:nvPr/>
        </p:nvCxnSpPr>
        <p:spPr bwMode="gray">
          <a:xfrm flipV="1">
            <a:off x="1880233" y="4196205"/>
            <a:ext cx="1727474" cy="452462"/>
          </a:xfrm>
          <a:prstGeom prst="line">
            <a:avLst/>
          </a:prstGeom>
          <a:ln w="19050">
            <a:solidFill>
              <a:schemeClr val="tx1">
                <a:alpha val="27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52"/>
          <p:cNvCxnSpPr/>
          <p:nvPr/>
        </p:nvCxnSpPr>
        <p:spPr bwMode="gray">
          <a:xfrm flipV="1">
            <a:off x="3172348" y="4365701"/>
            <a:ext cx="605855" cy="282965"/>
          </a:xfrm>
          <a:prstGeom prst="line">
            <a:avLst/>
          </a:prstGeom>
          <a:ln w="19050">
            <a:solidFill>
              <a:schemeClr val="tx1">
                <a:alpha val="27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52"/>
          <p:cNvCxnSpPr/>
          <p:nvPr/>
        </p:nvCxnSpPr>
        <p:spPr bwMode="gray">
          <a:xfrm flipH="1" flipV="1">
            <a:off x="3948698" y="4196205"/>
            <a:ext cx="489107" cy="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52"/>
          <p:cNvCxnSpPr/>
          <p:nvPr/>
        </p:nvCxnSpPr>
        <p:spPr bwMode="gray">
          <a:xfrm>
            <a:off x="4131733" y="4196206"/>
            <a:ext cx="0" cy="53610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52"/>
          <p:cNvCxnSpPr/>
          <p:nvPr/>
        </p:nvCxnSpPr>
        <p:spPr bwMode="gray">
          <a:xfrm flipH="1">
            <a:off x="4131734" y="4732310"/>
            <a:ext cx="30607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21" name="图片 86" descr="核心交换机.png"/>
          <p:cNvPicPr>
            <a:picLocks noChangeAspect="1"/>
          </p:cNvPicPr>
          <p:nvPr/>
        </p:nvPicPr>
        <p:blipFill>
          <a:blip r:embed="rId3" cstate="print"/>
          <a:stretch>
            <a:fillRect/>
          </a:stretch>
        </p:blipFill>
        <p:spPr bwMode="gray">
          <a:xfrm>
            <a:off x="1664116" y="4535016"/>
            <a:ext cx="421069" cy="359859"/>
          </a:xfrm>
          <a:prstGeom prst="rect">
            <a:avLst/>
          </a:prstGeom>
        </p:spPr>
      </p:pic>
      <p:pic>
        <p:nvPicPr>
          <p:cNvPr id="22"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671419" y="3767919"/>
            <a:ext cx="406461" cy="359859"/>
          </a:xfrm>
          <a:prstGeom prst="rect">
            <a:avLst/>
          </a:prstGeom>
        </p:spPr>
      </p:pic>
      <p:pic>
        <p:nvPicPr>
          <p:cNvPr id="23"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2964425" y="3750227"/>
            <a:ext cx="406461" cy="359859"/>
          </a:xfrm>
          <a:prstGeom prst="rect">
            <a:avLst/>
          </a:prstGeom>
        </p:spPr>
      </p:pic>
      <p:pic>
        <p:nvPicPr>
          <p:cNvPr id="24" name="图片 86" descr="核心交换机.png"/>
          <p:cNvPicPr>
            <a:picLocks noChangeAspect="1"/>
          </p:cNvPicPr>
          <p:nvPr/>
        </p:nvPicPr>
        <p:blipFill>
          <a:blip r:embed="rId3" cstate="print"/>
          <a:stretch>
            <a:fillRect/>
          </a:stretch>
        </p:blipFill>
        <p:spPr bwMode="gray">
          <a:xfrm>
            <a:off x="2957122" y="4530176"/>
            <a:ext cx="421069" cy="359859"/>
          </a:xfrm>
          <a:prstGeom prst="rect">
            <a:avLst/>
          </a:prstGeom>
        </p:spPr>
      </p:pic>
      <p:pic>
        <p:nvPicPr>
          <p:cNvPr id="25" name="图片 24"/>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407110" y="4030907"/>
            <a:ext cx="377360" cy="355160"/>
          </a:xfrm>
          <a:prstGeom prst="rect">
            <a:avLst/>
          </a:prstGeom>
        </p:spPr>
      </p:pic>
      <p:pic>
        <p:nvPicPr>
          <p:cNvPr id="26" name="图片 25"/>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407110" y="4554729"/>
            <a:ext cx="377360" cy="355160"/>
          </a:xfrm>
          <a:prstGeom prst="rect">
            <a:avLst/>
          </a:prstGeom>
        </p:spPr>
      </p:pic>
      <p:sp>
        <p:nvSpPr>
          <p:cNvPr id="27" name="文本框 26"/>
          <p:cNvSpPr txBox="1"/>
          <p:nvPr/>
        </p:nvSpPr>
        <p:spPr bwMode="gray">
          <a:xfrm>
            <a:off x="4599880" y="4309057"/>
            <a:ext cx="1081926" cy="307657"/>
          </a:xfrm>
          <a:prstGeom prst="rect">
            <a:avLst/>
          </a:prstGeom>
          <a:noFill/>
        </p:spPr>
        <p:txBody>
          <a:bodyPr wrap="square" rtlCol="0">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Server area</a:t>
            </a: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8" name="组合 27"/>
          <p:cNvGrpSpPr/>
          <p:nvPr/>
        </p:nvGrpSpPr>
        <p:grpSpPr bwMode="gray">
          <a:xfrm>
            <a:off x="2084736" y="2815034"/>
            <a:ext cx="849330" cy="443970"/>
            <a:chOff x="8133063" y="1699504"/>
            <a:chExt cx="751638" cy="392903"/>
          </a:xfrm>
        </p:grpSpPr>
        <p:sp>
          <p:nvSpPr>
            <p:cNvPr id="29" name="Freeform 159"/>
            <p:cNvSpPr/>
            <p:nvPr/>
          </p:nvSpPr>
          <p:spPr bwMode="gray">
            <a:xfrm flipH="1">
              <a:off x="8133063" y="1699504"/>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矩形 29"/>
            <p:cNvSpPr/>
            <p:nvPr/>
          </p:nvSpPr>
          <p:spPr bwMode="gray">
            <a:xfrm>
              <a:off x="8196062" y="1810198"/>
              <a:ext cx="655431" cy="245042"/>
            </a:xfrm>
            <a:prstGeom prst="rect">
              <a:avLst/>
            </a:prstGeom>
          </p:spPr>
          <p:txBody>
            <a:bodyPr wrap="square">
              <a:noAutofit/>
            </a:bodyPr>
            <a:lstStyle/>
            <a:p>
              <a:pPr algn="ctr" fontAlgn="ctr"/>
              <a:r>
                <a:rPr sz="1200" dirty="0">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31" name="Straight Connector 52"/>
          <p:cNvCxnSpPr>
            <a:stCxn id="30" idx="2"/>
            <a:endCxn id="23" idx="0"/>
          </p:cNvCxnSpPr>
          <p:nvPr/>
        </p:nvCxnSpPr>
        <p:spPr bwMode="gray">
          <a:xfrm>
            <a:off x="2526233" y="3217006"/>
            <a:ext cx="641423" cy="53322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52"/>
          <p:cNvCxnSpPr>
            <a:stCxn id="30" idx="2"/>
            <a:endCxn id="22" idx="0"/>
          </p:cNvCxnSpPr>
          <p:nvPr/>
        </p:nvCxnSpPr>
        <p:spPr bwMode="gray">
          <a:xfrm flipH="1">
            <a:off x="1874651" y="3217006"/>
            <a:ext cx="651582" cy="550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圆角矩形 75"/>
          <p:cNvSpPr/>
          <p:nvPr/>
        </p:nvSpPr>
        <p:spPr bwMode="gray">
          <a:xfrm>
            <a:off x="530228" y="2663232"/>
            <a:ext cx="5390562" cy="3568771"/>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285636" indent="-285636" fontAlgn="ctr">
              <a:lnSpc>
                <a:spcPct val="150000"/>
              </a:lnSpc>
              <a:buFont typeface="Arial" panose="020B0604020202020204" pitchFamily="34" charset="0"/>
              <a:buChar char="•"/>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fontAlgn="ctr">
              <a:lnSpc>
                <a:spcPct val="150000"/>
              </a:lnSpc>
              <a:buFont typeface="Arial" panose="020B0604020202020204" pitchFamily="34" charset="0"/>
              <a:buChar char="•"/>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fontAlgn="ctr">
              <a:lnSpc>
                <a:spcPct val="150000"/>
              </a:lnSpc>
              <a:buFont typeface="Arial" panose="020B0604020202020204" pitchFamily="34" charset="0"/>
              <a:buChar char="•"/>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fontAlgn="ctr">
              <a:lnSpc>
                <a:spcPct val="150000"/>
              </a:lnSpc>
              <a:buFont typeface="Arial" panose="020B0604020202020204" pitchFamily="34" charset="0"/>
              <a:buChar char="•"/>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50000"/>
              </a:lnSpc>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50000"/>
              </a:lnSpc>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50000"/>
              </a:lnSpc>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50000"/>
              </a:lnSpc>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50000"/>
              </a:lnSpc>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50000"/>
              </a:lnSpc>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fontAlgn="ctr">
              <a:lnSpc>
                <a:spcPct val="150000"/>
              </a:lnSpc>
              <a:buFont typeface="Arial" panose="020B0604020202020204" pitchFamily="34" charset="0"/>
              <a:buChar char="•"/>
            </a:pPr>
            <a:endParaRPr lang="en-US" altLang="zh-CN"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圆角矩形 75"/>
          <p:cNvSpPr/>
          <p:nvPr/>
        </p:nvSpPr>
        <p:spPr bwMode="gray">
          <a:xfrm>
            <a:off x="527305" y="2254774"/>
            <a:ext cx="5378743" cy="366004"/>
          </a:xfrm>
          <a:prstGeom prst="roundRect">
            <a:avLst>
              <a:gd name="adj" fmla="val 10604"/>
            </a:avLst>
          </a:prstGeom>
          <a:solidFill>
            <a:srgbClr val="00B0F0"/>
          </a:solidFill>
          <a:ln>
            <a:noFill/>
          </a:ln>
        </p:spPr>
        <p:txBody>
          <a:bodyPr wrap="square" rtlCol="0" anchor="ctr" anchorCtr="0">
            <a:noAutofit/>
          </a:bodyPr>
          <a:lstStyle/>
          <a:p>
            <a:pPr algn="ctr" fontAlgn="ctr"/>
            <a:r>
              <a:rPr sz="15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Discarding Untrusted Packets</a:t>
            </a:r>
          </a:p>
        </p:txBody>
      </p:sp>
      <p:sp>
        <p:nvSpPr>
          <p:cNvPr id="35" name="矩形 34"/>
          <p:cNvSpPr/>
          <p:nvPr/>
        </p:nvSpPr>
        <p:spPr bwMode="gray">
          <a:xfrm>
            <a:off x="530229" y="5735615"/>
            <a:ext cx="5375820" cy="461485"/>
          </a:xfrm>
          <a:prstGeom prst="rect">
            <a:avLst/>
          </a:prstGeom>
        </p:spPr>
        <p:txBody>
          <a:bodyPr wrap="square">
            <a:noAutofit/>
          </a:bodyPr>
          <a:lstStyle/>
          <a:p>
            <a:pPr lvl="0" fontAlgn="ctr"/>
            <a:r>
              <a:rPr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server is prohibited from accessing the intranet in order to prevent redirection attacks.</a:t>
            </a: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圆角矩形 75"/>
          <p:cNvSpPr/>
          <p:nvPr/>
        </p:nvSpPr>
        <p:spPr bwMode="gray">
          <a:xfrm>
            <a:off x="6096543" y="2663232"/>
            <a:ext cx="5390562" cy="3568771"/>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285636" indent="-285636" fontAlgn="ctr">
              <a:lnSpc>
                <a:spcPct val="150000"/>
              </a:lnSpc>
              <a:buFont typeface="Arial" panose="020B0604020202020204" pitchFamily="34" charset="0"/>
              <a:buChar char="•"/>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fontAlgn="ctr">
              <a:lnSpc>
                <a:spcPct val="150000"/>
              </a:lnSpc>
              <a:buFont typeface="Arial" panose="020B0604020202020204" pitchFamily="34" charset="0"/>
              <a:buChar char="•"/>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fontAlgn="ctr">
              <a:lnSpc>
                <a:spcPct val="150000"/>
              </a:lnSpc>
              <a:buFont typeface="Arial" panose="020B0604020202020204" pitchFamily="34" charset="0"/>
              <a:buChar char="•"/>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fontAlgn="ctr">
              <a:lnSpc>
                <a:spcPct val="150000"/>
              </a:lnSpc>
              <a:buFont typeface="Arial" panose="020B0604020202020204" pitchFamily="34" charset="0"/>
              <a:buChar char="•"/>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50000"/>
              </a:lnSpc>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50000"/>
              </a:lnSpc>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50000"/>
              </a:lnSpc>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50000"/>
              </a:lnSpc>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50000"/>
              </a:lnSpc>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50000"/>
              </a:lnSpc>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36" indent="-285636" fontAlgn="ctr">
              <a:lnSpc>
                <a:spcPct val="150000"/>
              </a:lnSpc>
              <a:buFont typeface="Arial" panose="020B0604020202020204" pitchFamily="34" charset="0"/>
              <a:buChar char="•"/>
            </a:pPr>
            <a:endParaRPr lang="en-US" altLang="zh-CN"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圆角矩形 75"/>
          <p:cNvSpPr/>
          <p:nvPr/>
        </p:nvSpPr>
        <p:spPr bwMode="gray">
          <a:xfrm>
            <a:off x="6093620" y="2254774"/>
            <a:ext cx="5378743" cy="366004"/>
          </a:xfrm>
          <a:prstGeom prst="roundRect">
            <a:avLst>
              <a:gd name="adj" fmla="val 10604"/>
            </a:avLst>
          </a:prstGeom>
          <a:solidFill>
            <a:srgbClr val="00B0F0"/>
          </a:solidFill>
          <a:ln>
            <a:noFill/>
          </a:ln>
        </p:spPr>
        <p:txBody>
          <a:bodyPr wrap="square" rtlCol="0" anchor="ctr" anchorCtr="0">
            <a:noAutofit/>
          </a:bodyPr>
          <a:lstStyle/>
          <a:p>
            <a:pPr algn="ctr" fontAlgn="ctr"/>
            <a:r>
              <a:rPr sz="15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Restricting Mutual Access Between Departments</a:t>
            </a:r>
          </a:p>
        </p:txBody>
      </p:sp>
      <p:sp>
        <p:nvSpPr>
          <p:cNvPr id="38" name="矩形 37"/>
          <p:cNvSpPr/>
          <p:nvPr/>
        </p:nvSpPr>
        <p:spPr bwMode="gray">
          <a:xfrm>
            <a:off x="6096544" y="5726826"/>
            <a:ext cx="4637391" cy="424887"/>
          </a:xfrm>
          <a:prstGeom prst="rect">
            <a:avLst/>
          </a:prstGeom>
        </p:spPr>
        <p:txBody>
          <a:bodyPr wrap="square">
            <a:noAutofit/>
          </a:bodyPr>
          <a:lstStyle/>
          <a:p>
            <a:pPr lvl="0" fontAlgn="ctr"/>
            <a:r>
              <a:rPr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Access between departments is restricted based on service requirements.</a:t>
            </a: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9" name="图片 38"/>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7411608" y="4909889"/>
            <a:ext cx="445824" cy="365575"/>
          </a:xfrm>
          <a:prstGeom prst="rect">
            <a:avLst/>
          </a:prstGeom>
        </p:spPr>
      </p:pic>
      <p:pic>
        <p:nvPicPr>
          <p:cNvPr id="40" name="图片 39"/>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1089460" y="5432855"/>
            <a:ext cx="437014" cy="358352"/>
          </a:xfrm>
          <a:prstGeom prst="rect">
            <a:avLst/>
          </a:prstGeom>
        </p:spPr>
      </p:pic>
      <p:pic>
        <p:nvPicPr>
          <p:cNvPr id="41" name="图片 40"/>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2344369" y="5432855"/>
            <a:ext cx="437014" cy="358352"/>
          </a:xfrm>
          <a:prstGeom prst="rect">
            <a:avLst/>
          </a:prstGeom>
        </p:spPr>
      </p:pic>
      <p:pic>
        <p:nvPicPr>
          <p:cNvPr id="42" name="图片 41"/>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3455291" y="5432855"/>
            <a:ext cx="437014" cy="358352"/>
          </a:xfrm>
          <a:prstGeom prst="rect">
            <a:avLst/>
          </a:prstGeom>
        </p:spPr>
      </p:pic>
      <p:pic>
        <p:nvPicPr>
          <p:cNvPr id="43" name="图片 42"/>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3559696" y="4017029"/>
            <a:ext cx="437014" cy="358352"/>
          </a:xfrm>
          <a:prstGeom prst="rect">
            <a:avLst/>
          </a:prstGeom>
        </p:spPr>
      </p:pic>
      <p:cxnSp>
        <p:nvCxnSpPr>
          <p:cNvPr id="44" name="Straight Connector 52"/>
          <p:cNvCxnSpPr/>
          <p:nvPr/>
        </p:nvCxnSpPr>
        <p:spPr bwMode="gray">
          <a:xfrm flipH="1">
            <a:off x="8167799" y="3383659"/>
            <a:ext cx="1311610" cy="0"/>
          </a:xfrm>
          <a:prstGeom prst="line">
            <a:avLst/>
          </a:prstGeom>
          <a:ln w="19050">
            <a:solidFill>
              <a:schemeClr val="tx1">
                <a:alpha val="27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52"/>
          <p:cNvCxnSpPr>
            <a:stCxn id="52" idx="2"/>
          </p:cNvCxnSpPr>
          <p:nvPr/>
        </p:nvCxnSpPr>
        <p:spPr bwMode="gray">
          <a:xfrm flipH="1">
            <a:off x="7618463" y="3556458"/>
            <a:ext cx="595436" cy="537979"/>
          </a:xfrm>
          <a:prstGeom prst="line">
            <a:avLst/>
          </a:prstGeom>
          <a:ln w="19050">
            <a:solidFill>
              <a:schemeClr val="tx1">
                <a:alpha val="27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52"/>
          <p:cNvCxnSpPr>
            <a:stCxn id="53" idx="2"/>
          </p:cNvCxnSpPr>
          <p:nvPr/>
        </p:nvCxnSpPr>
        <p:spPr bwMode="gray">
          <a:xfrm flipH="1">
            <a:off x="7618462" y="3551618"/>
            <a:ext cx="1888442" cy="542819"/>
          </a:xfrm>
          <a:prstGeom prst="line">
            <a:avLst/>
          </a:prstGeom>
          <a:ln w="19050">
            <a:solidFill>
              <a:schemeClr val="tx1">
                <a:alpha val="27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52"/>
          <p:cNvCxnSpPr>
            <a:stCxn id="53" idx="2"/>
          </p:cNvCxnSpPr>
          <p:nvPr/>
        </p:nvCxnSpPr>
        <p:spPr bwMode="gray">
          <a:xfrm>
            <a:off x="9506905" y="3551617"/>
            <a:ext cx="493446" cy="542820"/>
          </a:xfrm>
          <a:prstGeom prst="line">
            <a:avLst/>
          </a:prstGeom>
          <a:ln w="19050">
            <a:solidFill>
              <a:schemeClr val="tx1">
                <a:alpha val="27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52"/>
          <p:cNvCxnSpPr>
            <a:stCxn id="52" idx="2"/>
          </p:cNvCxnSpPr>
          <p:nvPr/>
        </p:nvCxnSpPr>
        <p:spPr bwMode="gray">
          <a:xfrm>
            <a:off x="8213899" y="3556457"/>
            <a:ext cx="1786452" cy="537980"/>
          </a:xfrm>
          <a:prstGeom prst="line">
            <a:avLst/>
          </a:prstGeom>
          <a:ln w="19050">
            <a:solidFill>
              <a:schemeClr val="tx1">
                <a:alpha val="27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52"/>
          <p:cNvCxnSpPr>
            <a:endCxn id="52" idx="2"/>
          </p:cNvCxnSpPr>
          <p:nvPr/>
        </p:nvCxnSpPr>
        <p:spPr bwMode="gray">
          <a:xfrm flipH="1" flipV="1">
            <a:off x="8213899" y="3556458"/>
            <a:ext cx="675530" cy="545078"/>
          </a:xfrm>
          <a:prstGeom prst="line">
            <a:avLst/>
          </a:prstGeom>
          <a:ln w="19050">
            <a:solidFill>
              <a:schemeClr val="tx1">
                <a:alpha val="27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52"/>
          <p:cNvCxnSpPr>
            <a:stCxn id="53" idx="2"/>
          </p:cNvCxnSpPr>
          <p:nvPr/>
        </p:nvCxnSpPr>
        <p:spPr bwMode="gray">
          <a:xfrm flipH="1">
            <a:off x="8889429" y="3551618"/>
            <a:ext cx="617476" cy="549918"/>
          </a:xfrm>
          <a:prstGeom prst="line">
            <a:avLst/>
          </a:prstGeom>
          <a:ln w="19050">
            <a:solidFill>
              <a:schemeClr val="tx1">
                <a:alpha val="27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2"/>
          <p:cNvCxnSpPr/>
          <p:nvPr/>
        </p:nvCxnSpPr>
        <p:spPr bwMode="gray">
          <a:xfrm flipH="1">
            <a:off x="8167799" y="3339397"/>
            <a:ext cx="1311610" cy="0"/>
          </a:xfrm>
          <a:prstGeom prst="line">
            <a:avLst/>
          </a:prstGeom>
          <a:ln w="19050">
            <a:solidFill>
              <a:schemeClr val="tx1">
                <a:alpha val="27000"/>
              </a:schemeClr>
            </a:solidFill>
          </a:ln>
        </p:spPr>
        <p:style>
          <a:lnRef idx="1">
            <a:schemeClr val="accent1"/>
          </a:lnRef>
          <a:fillRef idx="0">
            <a:schemeClr val="accent1"/>
          </a:fillRef>
          <a:effectRef idx="0">
            <a:schemeClr val="accent1"/>
          </a:effectRef>
          <a:fontRef idx="minor">
            <a:schemeClr val="tx1"/>
          </a:fontRef>
        </p:style>
      </p:cxnSp>
      <p:pic>
        <p:nvPicPr>
          <p:cNvPr id="52" name="图片 86" descr="核心交换机.png"/>
          <p:cNvPicPr>
            <a:picLocks noChangeAspect="1"/>
          </p:cNvPicPr>
          <p:nvPr/>
        </p:nvPicPr>
        <p:blipFill>
          <a:blip r:embed="rId3" cstate="print"/>
          <a:stretch>
            <a:fillRect/>
          </a:stretch>
        </p:blipFill>
        <p:spPr bwMode="gray">
          <a:xfrm>
            <a:off x="8003364" y="3196598"/>
            <a:ext cx="421069" cy="359859"/>
          </a:xfrm>
          <a:prstGeom prst="rect">
            <a:avLst/>
          </a:prstGeom>
        </p:spPr>
      </p:pic>
      <p:pic>
        <p:nvPicPr>
          <p:cNvPr id="53" name="图片 86" descr="核心交换机.png"/>
          <p:cNvPicPr>
            <a:picLocks noChangeAspect="1"/>
          </p:cNvPicPr>
          <p:nvPr/>
        </p:nvPicPr>
        <p:blipFill>
          <a:blip r:embed="rId3" cstate="print"/>
          <a:stretch>
            <a:fillRect/>
          </a:stretch>
        </p:blipFill>
        <p:spPr bwMode="gray">
          <a:xfrm>
            <a:off x="9296370" y="3191758"/>
            <a:ext cx="421069" cy="359859"/>
          </a:xfrm>
          <a:prstGeom prst="rect">
            <a:avLst/>
          </a:prstGeom>
        </p:spPr>
      </p:pic>
      <p:pic>
        <p:nvPicPr>
          <p:cNvPr id="54" name="图片 53"/>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7416014" y="4094436"/>
            <a:ext cx="437014" cy="358352"/>
          </a:xfrm>
          <a:prstGeom prst="rect">
            <a:avLst/>
          </a:prstGeom>
        </p:spPr>
      </p:pic>
      <p:pic>
        <p:nvPicPr>
          <p:cNvPr id="55" name="图片 54"/>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8668106" y="4094436"/>
            <a:ext cx="437014" cy="358352"/>
          </a:xfrm>
          <a:prstGeom prst="rect">
            <a:avLst/>
          </a:prstGeom>
        </p:spPr>
      </p:pic>
      <p:pic>
        <p:nvPicPr>
          <p:cNvPr id="56" name="图片 55"/>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9887290" y="4094436"/>
            <a:ext cx="437014" cy="358352"/>
          </a:xfrm>
          <a:prstGeom prst="rect">
            <a:avLst/>
          </a:prstGeom>
        </p:spPr>
      </p:pic>
      <p:pic>
        <p:nvPicPr>
          <p:cNvPr id="57" name="图片 56"/>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8663700" y="4909889"/>
            <a:ext cx="445824" cy="365575"/>
          </a:xfrm>
          <a:prstGeom prst="rect">
            <a:avLst/>
          </a:prstGeom>
        </p:spPr>
      </p:pic>
      <p:pic>
        <p:nvPicPr>
          <p:cNvPr id="58" name="图片 57"/>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9878479" y="4909889"/>
            <a:ext cx="445824" cy="365575"/>
          </a:xfrm>
          <a:prstGeom prst="rect">
            <a:avLst/>
          </a:prstGeom>
        </p:spPr>
      </p:pic>
      <p:cxnSp>
        <p:nvCxnSpPr>
          <p:cNvPr id="59" name="Straight Connector 52"/>
          <p:cNvCxnSpPr/>
          <p:nvPr/>
        </p:nvCxnSpPr>
        <p:spPr bwMode="gray">
          <a:xfrm flipH="1">
            <a:off x="7631252" y="4452789"/>
            <a:ext cx="6537" cy="457100"/>
          </a:xfrm>
          <a:prstGeom prst="line">
            <a:avLst/>
          </a:prstGeom>
          <a:ln w="19050">
            <a:solidFill>
              <a:schemeClr val="tx1">
                <a:alpha val="27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52"/>
          <p:cNvCxnSpPr>
            <a:stCxn id="56" idx="2"/>
            <a:endCxn id="58" idx="0"/>
          </p:cNvCxnSpPr>
          <p:nvPr/>
        </p:nvCxnSpPr>
        <p:spPr bwMode="gray">
          <a:xfrm flipH="1">
            <a:off x="10101392" y="4452789"/>
            <a:ext cx="4405" cy="457100"/>
          </a:xfrm>
          <a:prstGeom prst="line">
            <a:avLst/>
          </a:prstGeom>
          <a:ln w="19050">
            <a:solidFill>
              <a:schemeClr val="tx1">
                <a:alpha val="27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52"/>
          <p:cNvCxnSpPr>
            <a:stCxn id="55" idx="2"/>
            <a:endCxn id="57" idx="0"/>
          </p:cNvCxnSpPr>
          <p:nvPr/>
        </p:nvCxnSpPr>
        <p:spPr bwMode="gray">
          <a:xfrm flipH="1">
            <a:off x="8886612" y="4452789"/>
            <a:ext cx="1" cy="457100"/>
          </a:xfrm>
          <a:prstGeom prst="line">
            <a:avLst/>
          </a:prstGeom>
          <a:ln w="19050">
            <a:solidFill>
              <a:schemeClr val="tx1">
                <a:alpha val="27000"/>
              </a:schemeClr>
            </a:solidFill>
          </a:ln>
        </p:spPr>
        <p:style>
          <a:lnRef idx="1">
            <a:schemeClr val="accent1"/>
          </a:lnRef>
          <a:fillRef idx="0">
            <a:schemeClr val="accent1"/>
          </a:fillRef>
          <a:effectRef idx="0">
            <a:schemeClr val="accent1"/>
          </a:effectRef>
          <a:fontRef idx="minor">
            <a:schemeClr val="tx1"/>
          </a:fontRef>
        </p:style>
      </p:cxnSp>
      <p:sp>
        <p:nvSpPr>
          <p:cNvPr id="62" name="矩形 61">
            <a:extLst>
              <a:ext uri="{FF2B5EF4-FFF2-40B4-BE49-F238E27FC236}">
                <a16:creationId xmlns:a16="http://schemas.microsoft.com/office/drawing/2014/main" xmlns="" id="{63EC1A45-DE44-4732-A300-8A63DEFB1977}"/>
              </a:ext>
            </a:extLst>
          </p:cNvPr>
          <p:cNvSpPr/>
          <p:nvPr/>
        </p:nvSpPr>
        <p:spPr bwMode="gray">
          <a:xfrm>
            <a:off x="7173661" y="4844673"/>
            <a:ext cx="921721" cy="517956"/>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TextBox 120">
            <a:extLst>
              <a:ext uri="{FF2B5EF4-FFF2-40B4-BE49-F238E27FC236}">
                <a16:creationId xmlns:a16="http://schemas.microsoft.com/office/drawing/2014/main" xmlns="" id="{5323F67A-9438-4080-AB0F-1592FD1B35BB}"/>
              </a:ext>
            </a:extLst>
          </p:cNvPr>
          <p:cNvSpPr txBox="1"/>
          <p:nvPr/>
        </p:nvSpPr>
        <p:spPr bwMode="gray">
          <a:xfrm>
            <a:off x="7001977" y="5362629"/>
            <a:ext cx="1265086" cy="276891"/>
          </a:xfrm>
          <a:prstGeom prst="rect">
            <a:avLst/>
          </a:prstGeom>
          <a:noFill/>
          <a:ln>
            <a:noFill/>
          </a:ln>
        </p:spPr>
        <p:txBody>
          <a:bodyPr wrap="square" rtlCol="0">
            <a:noAutofit/>
          </a:bodyPr>
          <a:lstStyle/>
          <a:p>
            <a:pPr algn="ctr" fontAlgn="ctr"/>
            <a:r>
              <a:rPr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Department 1</a:t>
            </a:r>
            <a:endParaRPr lang="zh-CN" altLang="en-US"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矩形 63">
            <a:extLst>
              <a:ext uri="{FF2B5EF4-FFF2-40B4-BE49-F238E27FC236}">
                <a16:creationId xmlns:a16="http://schemas.microsoft.com/office/drawing/2014/main" xmlns="" id="{63EC1A45-DE44-4732-A300-8A63DEFB1977}"/>
              </a:ext>
            </a:extLst>
          </p:cNvPr>
          <p:cNvSpPr/>
          <p:nvPr/>
        </p:nvSpPr>
        <p:spPr bwMode="gray">
          <a:xfrm>
            <a:off x="8425752" y="4844673"/>
            <a:ext cx="921721" cy="517956"/>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矩形 64">
            <a:extLst>
              <a:ext uri="{FF2B5EF4-FFF2-40B4-BE49-F238E27FC236}">
                <a16:creationId xmlns:a16="http://schemas.microsoft.com/office/drawing/2014/main" xmlns="" id="{63EC1A45-DE44-4732-A300-8A63DEFB1977}"/>
              </a:ext>
            </a:extLst>
          </p:cNvPr>
          <p:cNvSpPr/>
          <p:nvPr/>
        </p:nvSpPr>
        <p:spPr bwMode="gray">
          <a:xfrm>
            <a:off x="9640532" y="4844673"/>
            <a:ext cx="921721" cy="517956"/>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TextBox 120">
            <a:extLst>
              <a:ext uri="{FF2B5EF4-FFF2-40B4-BE49-F238E27FC236}">
                <a16:creationId xmlns:a16="http://schemas.microsoft.com/office/drawing/2014/main" xmlns="" id="{5323F67A-9438-4080-AB0F-1592FD1B35BB}"/>
              </a:ext>
            </a:extLst>
          </p:cNvPr>
          <p:cNvSpPr txBox="1"/>
          <p:nvPr/>
        </p:nvSpPr>
        <p:spPr bwMode="gray">
          <a:xfrm>
            <a:off x="8254069" y="5362629"/>
            <a:ext cx="1265086" cy="276891"/>
          </a:xfrm>
          <a:prstGeom prst="rect">
            <a:avLst/>
          </a:prstGeom>
          <a:noFill/>
          <a:ln>
            <a:noFill/>
          </a:ln>
        </p:spPr>
        <p:txBody>
          <a:bodyPr wrap="square" rtlCol="0">
            <a:noAutofit/>
          </a:bodyPr>
          <a:lstStyle/>
          <a:p>
            <a:pPr algn="ctr" fontAlgn="ctr"/>
            <a:r>
              <a:rPr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Department 2</a:t>
            </a:r>
            <a:endParaRPr lang="zh-CN" altLang="en-US"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TextBox 120">
            <a:extLst>
              <a:ext uri="{FF2B5EF4-FFF2-40B4-BE49-F238E27FC236}">
                <a16:creationId xmlns:a16="http://schemas.microsoft.com/office/drawing/2014/main" xmlns="" id="{5323F67A-9438-4080-AB0F-1592FD1B35BB}"/>
              </a:ext>
            </a:extLst>
          </p:cNvPr>
          <p:cNvSpPr txBox="1"/>
          <p:nvPr/>
        </p:nvSpPr>
        <p:spPr bwMode="gray">
          <a:xfrm>
            <a:off x="9468848" y="5362629"/>
            <a:ext cx="1265086" cy="276891"/>
          </a:xfrm>
          <a:prstGeom prst="rect">
            <a:avLst/>
          </a:prstGeom>
          <a:noFill/>
          <a:ln>
            <a:noFill/>
          </a:ln>
        </p:spPr>
        <p:txBody>
          <a:bodyPr wrap="square" rtlCol="0">
            <a:noAutofit/>
          </a:bodyPr>
          <a:lstStyle/>
          <a:p>
            <a:pPr algn="ctr" fontAlgn="ctr"/>
            <a:r>
              <a:rPr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Department 3</a:t>
            </a:r>
            <a:endParaRPr lang="zh-CN" altLang="en-US"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任意多边形 67"/>
          <p:cNvSpPr/>
          <p:nvPr/>
        </p:nvSpPr>
        <p:spPr bwMode="gray">
          <a:xfrm>
            <a:off x="7282441" y="4067693"/>
            <a:ext cx="1575436" cy="776980"/>
          </a:xfrm>
          <a:custGeom>
            <a:avLst/>
            <a:gdLst>
              <a:gd name="connsiteX0" fmla="*/ 106115 w 1538675"/>
              <a:gd name="connsiteY0" fmla="*/ 716322 h 716322"/>
              <a:gd name="connsiteX1" fmla="*/ 106115 w 1538675"/>
              <a:gd name="connsiteY1" fmla="*/ 662982 h 716322"/>
              <a:gd name="connsiteX2" fmla="*/ 106115 w 1538675"/>
              <a:gd name="connsiteY2" fmla="*/ 42 h 716322"/>
              <a:gd name="connsiteX3" fmla="*/ 1538675 w 1538675"/>
              <a:gd name="connsiteY3" fmla="*/ 693462 h 716322"/>
            </a:gdLst>
            <a:ahLst/>
            <a:cxnLst>
              <a:cxn ang="0">
                <a:pos x="connsiteX0" y="connsiteY0"/>
              </a:cxn>
              <a:cxn ang="0">
                <a:pos x="connsiteX1" y="connsiteY1"/>
              </a:cxn>
              <a:cxn ang="0">
                <a:pos x="connsiteX2" y="connsiteY2"/>
              </a:cxn>
              <a:cxn ang="0">
                <a:pos x="connsiteX3" y="connsiteY3"/>
              </a:cxn>
            </a:cxnLst>
            <a:rect l="l" t="t" r="r" b="b"/>
            <a:pathLst>
              <a:path w="1538675" h="716322">
                <a:moveTo>
                  <a:pt x="106115" y="716322"/>
                </a:moveTo>
                <a:lnTo>
                  <a:pt x="106115" y="662982"/>
                </a:lnTo>
                <a:cubicBezTo>
                  <a:pt x="106115" y="442002"/>
                  <a:pt x="-132645" y="-5038"/>
                  <a:pt x="106115" y="42"/>
                </a:cubicBezTo>
                <a:cubicBezTo>
                  <a:pt x="344875" y="5122"/>
                  <a:pt x="1306265" y="577892"/>
                  <a:pt x="1538675" y="693462"/>
                </a:cubicBezTo>
              </a:path>
            </a:pathLst>
          </a:custGeom>
          <a:noFill/>
          <a:ln w="19050">
            <a:solidFill>
              <a:srgbClr val="EC7061"/>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任意多边形 68"/>
          <p:cNvSpPr/>
          <p:nvPr/>
        </p:nvSpPr>
        <p:spPr bwMode="gray">
          <a:xfrm>
            <a:off x="7677961" y="3976146"/>
            <a:ext cx="2230729" cy="909790"/>
          </a:xfrm>
          <a:custGeom>
            <a:avLst/>
            <a:gdLst>
              <a:gd name="connsiteX0" fmla="*/ 0 w 2392680"/>
              <a:gd name="connsiteY0" fmla="*/ 868865 h 868865"/>
              <a:gd name="connsiteX1" fmla="*/ 723900 w 2392680"/>
              <a:gd name="connsiteY1" fmla="*/ 185 h 868865"/>
              <a:gd name="connsiteX2" fmla="*/ 2392680 w 2392680"/>
              <a:gd name="connsiteY2" fmla="*/ 807905 h 868865"/>
            </a:gdLst>
            <a:ahLst/>
            <a:cxnLst>
              <a:cxn ang="0">
                <a:pos x="connsiteX0" y="connsiteY0"/>
              </a:cxn>
              <a:cxn ang="0">
                <a:pos x="connsiteX1" y="connsiteY1"/>
              </a:cxn>
              <a:cxn ang="0">
                <a:pos x="connsiteX2" y="connsiteY2"/>
              </a:cxn>
            </a:cxnLst>
            <a:rect l="l" t="t" r="r" b="b"/>
            <a:pathLst>
              <a:path w="2392680" h="868865">
                <a:moveTo>
                  <a:pt x="0" y="868865"/>
                </a:moveTo>
                <a:cubicBezTo>
                  <a:pt x="162560" y="439605"/>
                  <a:pt x="325120" y="10345"/>
                  <a:pt x="723900" y="185"/>
                </a:cubicBezTo>
                <a:cubicBezTo>
                  <a:pt x="1122680" y="-9975"/>
                  <a:pt x="1757680" y="398965"/>
                  <a:pt x="2392680" y="807905"/>
                </a:cubicBezTo>
              </a:path>
            </a:pathLst>
          </a:custGeom>
          <a:noFill/>
          <a:ln w="19050">
            <a:solidFill>
              <a:srgbClr val="EC7061"/>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任意多边形 69"/>
          <p:cNvSpPr/>
          <p:nvPr/>
        </p:nvSpPr>
        <p:spPr bwMode="gray">
          <a:xfrm rot="720891">
            <a:off x="9131398" y="4047518"/>
            <a:ext cx="1137594" cy="685064"/>
          </a:xfrm>
          <a:custGeom>
            <a:avLst/>
            <a:gdLst>
              <a:gd name="connsiteX0" fmla="*/ 1264920 w 1264920"/>
              <a:gd name="connsiteY0" fmla="*/ 792505 h 792505"/>
              <a:gd name="connsiteX1" fmla="*/ 472440 w 1264920"/>
              <a:gd name="connsiteY1" fmla="*/ 25 h 792505"/>
              <a:gd name="connsiteX2" fmla="*/ 0 w 1264920"/>
              <a:gd name="connsiteY2" fmla="*/ 762025 h 792505"/>
            </a:gdLst>
            <a:ahLst/>
            <a:cxnLst>
              <a:cxn ang="0">
                <a:pos x="connsiteX0" y="connsiteY0"/>
              </a:cxn>
              <a:cxn ang="0">
                <a:pos x="connsiteX1" y="connsiteY1"/>
              </a:cxn>
              <a:cxn ang="0">
                <a:pos x="connsiteX2" y="connsiteY2"/>
              </a:cxn>
            </a:cxnLst>
            <a:rect l="l" t="t" r="r" b="b"/>
            <a:pathLst>
              <a:path w="1264920" h="792505">
                <a:moveTo>
                  <a:pt x="1264920" y="792505"/>
                </a:moveTo>
                <a:cubicBezTo>
                  <a:pt x="974090" y="398805"/>
                  <a:pt x="683260" y="5105"/>
                  <a:pt x="472440" y="25"/>
                </a:cubicBezTo>
                <a:cubicBezTo>
                  <a:pt x="261620" y="-5055"/>
                  <a:pt x="0" y="762025"/>
                  <a:pt x="0" y="762025"/>
                </a:cubicBezTo>
              </a:path>
            </a:pathLst>
          </a:custGeom>
          <a:noFill/>
          <a:ln w="19050">
            <a:solidFill>
              <a:srgbClr val="8BC9A0"/>
            </a:solidFill>
            <a:prstDash val="dash"/>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任意多边形 70"/>
          <p:cNvSpPr/>
          <p:nvPr/>
        </p:nvSpPr>
        <p:spPr bwMode="gray">
          <a:xfrm>
            <a:off x="2761172" y="2793788"/>
            <a:ext cx="1466277" cy="1491355"/>
          </a:xfrm>
          <a:custGeom>
            <a:avLst/>
            <a:gdLst>
              <a:gd name="connsiteX0" fmla="*/ 0 w 1466850"/>
              <a:gd name="connsiteY0" fmla="*/ 0 h 1491938"/>
              <a:gd name="connsiteX1" fmla="*/ 304800 w 1466850"/>
              <a:gd name="connsiteY1" fmla="*/ 1390650 h 1491938"/>
              <a:gd name="connsiteX2" fmla="*/ 1466850 w 1466850"/>
              <a:gd name="connsiteY2" fmla="*/ 1276350 h 1491938"/>
            </a:gdLst>
            <a:ahLst/>
            <a:cxnLst>
              <a:cxn ang="0">
                <a:pos x="connsiteX0" y="connsiteY0"/>
              </a:cxn>
              <a:cxn ang="0">
                <a:pos x="connsiteX1" y="connsiteY1"/>
              </a:cxn>
              <a:cxn ang="0">
                <a:pos x="connsiteX2" y="connsiteY2"/>
              </a:cxn>
            </a:cxnLst>
            <a:rect l="l" t="t" r="r" b="b"/>
            <a:pathLst>
              <a:path w="1466850" h="1491938">
                <a:moveTo>
                  <a:pt x="0" y="0"/>
                </a:moveTo>
                <a:cubicBezTo>
                  <a:pt x="30162" y="588962"/>
                  <a:pt x="60325" y="1177925"/>
                  <a:pt x="304800" y="1390650"/>
                </a:cubicBezTo>
                <a:cubicBezTo>
                  <a:pt x="549275" y="1603375"/>
                  <a:pt x="1008062" y="1439862"/>
                  <a:pt x="1466850" y="1276350"/>
                </a:cubicBezTo>
              </a:path>
            </a:pathLst>
          </a:custGeom>
          <a:noFill/>
          <a:ln w="19050">
            <a:solidFill>
              <a:srgbClr val="8BC9A0"/>
            </a:solidFill>
            <a:prstDash val="dash"/>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矩形 71"/>
          <p:cNvSpPr/>
          <p:nvPr/>
        </p:nvSpPr>
        <p:spPr bwMode="gray">
          <a:xfrm>
            <a:off x="2922075" y="3136864"/>
            <a:ext cx="2302531" cy="640375"/>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The access to the intranet server mapped to a public address is a normal behavior.</a:t>
            </a:r>
            <a:endParaRPr lang="en-US" altLang="zh-CN"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任意多边形 72"/>
          <p:cNvSpPr/>
          <p:nvPr/>
        </p:nvSpPr>
        <p:spPr bwMode="gray">
          <a:xfrm>
            <a:off x="2415556" y="2897774"/>
            <a:ext cx="1591758" cy="2303344"/>
          </a:xfrm>
          <a:custGeom>
            <a:avLst/>
            <a:gdLst>
              <a:gd name="connsiteX0" fmla="*/ 0 w 1714502"/>
              <a:gd name="connsiteY0" fmla="*/ 0 h 2543175"/>
              <a:gd name="connsiteX1" fmla="*/ 571500 w 1714502"/>
              <a:gd name="connsiteY1" fmla="*/ 1619250 h 2543175"/>
              <a:gd name="connsiteX2" fmla="*/ 1714500 w 1714502"/>
              <a:gd name="connsiteY2" fmla="*/ 1514475 h 2543175"/>
              <a:gd name="connsiteX3" fmla="*/ 581025 w 1714502"/>
              <a:gd name="connsiteY3" fmla="*/ 1971675 h 2543175"/>
              <a:gd name="connsiteX4" fmla="*/ 247650 w 1714502"/>
              <a:gd name="connsiteY4" fmla="*/ 2543175 h 2543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4502" h="2543175">
                <a:moveTo>
                  <a:pt x="0" y="0"/>
                </a:moveTo>
                <a:cubicBezTo>
                  <a:pt x="142875" y="683419"/>
                  <a:pt x="285750" y="1366838"/>
                  <a:pt x="571500" y="1619250"/>
                </a:cubicBezTo>
                <a:cubicBezTo>
                  <a:pt x="857250" y="1871662"/>
                  <a:pt x="1712913" y="1455738"/>
                  <a:pt x="1714500" y="1514475"/>
                </a:cubicBezTo>
                <a:cubicBezTo>
                  <a:pt x="1716087" y="1573212"/>
                  <a:pt x="825500" y="1800225"/>
                  <a:pt x="581025" y="1971675"/>
                </a:cubicBezTo>
                <a:cubicBezTo>
                  <a:pt x="336550" y="2143125"/>
                  <a:pt x="292100" y="2343150"/>
                  <a:pt x="247650" y="2543175"/>
                </a:cubicBezTo>
              </a:path>
            </a:pathLst>
          </a:custGeom>
          <a:noFill/>
          <a:ln w="19050">
            <a:solidFill>
              <a:srgbClr val="EC7061"/>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矩形 73"/>
          <p:cNvSpPr/>
          <p:nvPr/>
        </p:nvSpPr>
        <p:spPr bwMode="gray">
          <a:xfrm>
            <a:off x="565889" y="3972995"/>
            <a:ext cx="2272168" cy="818729"/>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The access to the intranet over the server without network access control is an attack behavior.</a:t>
            </a:r>
            <a:endParaRPr lang="en-US" altLang="zh-CN"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5" name="组合 28"/>
          <p:cNvGrpSpPr>
            <a:grpSpLocks noChangeAspect="1"/>
          </p:cNvGrpSpPr>
          <p:nvPr/>
        </p:nvGrpSpPr>
        <p:grpSpPr bwMode="gray">
          <a:xfrm>
            <a:off x="7516594" y="4038457"/>
            <a:ext cx="242390" cy="242390"/>
            <a:chOff x="5076056" y="3356992"/>
            <a:chExt cx="436268" cy="436268"/>
          </a:xfrm>
        </p:grpSpPr>
        <p:sp>
          <p:nvSpPr>
            <p:cNvPr id="76"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783911" eaLnBrk="0" fontAlgn="ctr" hangingPunct="0">
                <a:spcBef>
                  <a:spcPct val="0"/>
                </a:spcBef>
                <a:spcAft>
                  <a:spcPct val="0"/>
                </a:spcAft>
              </a:pPr>
              <a:endParaRPr lang="zh-CN" altLang="en-US" sz="20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禁止符 23"/>
            <p:cNvSpPr/>
            <p:nvPr/>
          </p:nvSpPr>
          <p:spPr bwMode="gray">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8" name="组合 28"/>
          <p:cNvGrpSpPr>
            <a:grpSpLocks noChangeAspect="1"/>
          </p:cNvGrpSpPr>
          <p:nvPr/>
        </p:nvGrpSpPr>
        <p:grpSpPr bwMode="gray">
          <a:xfrm>
            <a:off x="8801429" y="4038306"/>
            <a:ext cx="242390" cy="242390"/>
            <a:chOff x="5076056" y="3356992"/>
            <a:chExt cx="436268" cy="436268"/>
          </a:xfrm>
        </p:grpSpPr>
        <p:sp>
          <p:nvSpPr>
            <p:cNvPr id="79"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783911" eaLnBrk="0" fontAlgn="ctr" hangingPunct="0">
                <a:spcBef>
                  <a:spcPct val="0"/>
                </a:spcBef>
                <a:spcAft>
                  <a:spcPct val="0"/>
                </a:spcAft>
              </a:pPr>
              <a:endParaRPr lang="zh-CN" altLang="en-US" sz="20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禁止符 23"/>
            <p:cNvSpPr/>
            <p:nvPr/>
          </p:nvSpPr>
          <p:spPr bwMode="gray">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1" name="组合 28"/>
          <p:cNvGrpSpPr>
            <a:grpSpLocks noChangeAspect="1"/>
          </p:cNvGrpSpPr>
          <p:nvPr/>
        </p:nvGrpSpPr>
        <p:grpSpPr bwMode="gray">
          <a:xfrm>
            <a:off x="2518326" y="5229395"/>
            <a:ext cx="242390" cy="242390"/>
            <a:chOff x="5076056" y="3356992"/>
            <a:chExt cx="436268" cy="436268"/>
          </a:xfrm>
        </p:grpSpPr>
        <p:sp>
          <p:nvSpPr>
            <p:cNvPr id="82"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783911" eaLnBrk="0" fontAlgn="ctr" hangingPunct="0">
                <a:spcBef>
                  <a:spcPct val="0"/>
                </a:spcBef>
                <a:spcAft>
                  <a:spcPct val="0"/>
                </a:spcAft>
              </a:pPr>
              <a:endParaRPr lang="zh-CN" altLang="en-US" sz="20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禁止符 23"/>
            <p:cNvSpPr/>
            <p:nvPr/>
          </p:nvSpPr>
          <p:spPr bwMode="gray">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18965709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Traffic Filtering Tools</a:t>
            </a:r>
            <a:endParaRPr lang="zh-CN" altLang="en-US" dirty="0"/>
          </a:p>
        </p:txBody>
      </p:sp>
      <p:sp>
        <p:nvSpPr>
          <p:cNvPr id="3" name="圆角矩形 2"/>
          <p:cNvSpPr/>
          <p:nvPr/>
        </p:nvSpPr>
        <p:spPr bwMode="gray">
          <a:xfrm>
            <a:off x="1049278" y="2542886"/>
            <a:ext cx="3998938" cy="2026129"/>
          </a:xfrm>
          <a:prstGeom prst="roundRect">
            <a:avLst>
              <a:gd name="adj" fmla="val 2349"/>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599"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3"/>
          <p:cNvSpPr/>
          <p:nvPr/>
        </p:nvSpPr>
        <p:spPr bwMode="gray">
          <a:xfrm>
            <a:off x="1754324" y="2732826"/>
            <a:ext cx="2638226" cy="307634"/>
          </a:xfrm>
          <a:prstGeom prst="roundRect">
            <a:avLst>
              <a:gd name="adj" fmla="val 5889"/>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Traffic-Filter</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4"/>
          <p:cNvSpPr/>
          <p:nvPr/>
        </p:nvSpPr>
        <p:spPr bwMode="gray">
          <a:xfrm>
            <a:off x="1193964" y="3220766"/>
            <a:ext cx="1728359" cy="1213823"/>
          </a:xfrm>
          <a:prstGeom prst="roundRect">
            <a:avLst>
              <a:gd name="adj" fmla="val 3489"/>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599"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p:nvPr/>
        </p:nvSpPr>
        <p:spPr bwMode="gray">
          <a:xfrm>
            <a:off x="961737" y="3168035"/>
            <a:ext cx="2234631" cy="332333"/>
          </a:xfrm>
          <a:prstGeom prst="rect">
            <a:avLst/>
          </a:prstGeom>
        </p:spPr>
        <p:txBody>
          <a:bodyPr wrap="square">
            <a:noAutofit/>
          </a:bodyPr>
          <a:lstStyle/>
          <a:p>
            <a:pPr algn="ctr" defTabSz="914034" fontAlgn="ctr">
              <a:lnSpc>
                <a:spcPts val="1999"/>
              </a:lnSpc>
              <a:buClr>
                <a:srgbClr val="990000"/>
              </a:buClr>
              <a:buSzPct val="85000"/>
            </a:pPr>
            <a:r>
              <a:rPr sz="1200" b="1" dirty="0">
                <a:solidFill>
                  <a:srgbClr val="2E75B6"/>
                </a:solidFill>
                <a:latin typeface="Huawei Sans" panose="020C0503030203020204" pitchFamily="34" charset="0"/>
                <a:ea typeface="方正兰亭黑简体" panose="02000000000000000000" pitchFamily="2" charset="-122"/>
                <a:sym typeface="Huawei Sans" panose="020C0503030203020204" pitchFamily="34" charset="0"/>
              </a:rPr>
              <a:t>Traffic matching tool</a:t>
            </a:r>
            <a:endParaRPr lang="zh-CN" altLang="en-US" sz="1200" b="1" dirty="0">
              <a:solidFill>
                <a:srgbClr val="2E75B6"/>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6"/>
          <p:cNvSpPr/>
          <p:nvPr/>
        </p:nvSpPr>
        <p:spPr bwMode="gray">
          <a:xfrm>
            <a:off x="1341384" y="3946135"/>
            <a:ext cx="1459067" cy="344991"/>
          </a:xfrm>
          <a:prstGeom prst="roundRect">
            <a:avLst/>
          </a:prstGeom>
          <a:solidFill>
            <a:srgbClr val="00B0F0"/>
          </a:solidFill>
          <a:ln>
            <a:solidFill>
              <a:srgbClr val="00B0F0"/>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IPv6 ACL</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7"/>
          <p:cNvSpPr/>
          <p:nvPr/>
        </p:nvSpPr>
        <p:spPr bwMode="gray">
          <a:xfrm>
            <a:off x="1341384" y="3571663"/>
            <a:ext cx="1459067" cy="344987"/>
          </a:xfrm>
          <a:prstGeom prst="roundRect">
            <a:avLst/>
          </a:prstGeom>
          <a:solidFill>
            <a:srgbClr val="00B0F0"/>
          </a:solidFill>
          <a:ln>
            <a:solidFill>
              <a:srgbClr val="00B0F0"/>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IPv4 ACL</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8"/>
          <p:cNvSpPr/>
          <p:nvPr/>
        </p:nvSpPr>
        <p:spPr bwMode="gray">
          <a:xfrm>
            <a:off x="3208141" y="3220766"/>
            <a:ext cx="1728359" cy="1213823"/>
          </a:xfrm>
          <a:prstGeom prst="roundRect">
            <a:avLst>
              <a:gd name="adj" fmla="val 3489"/>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599"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矩形 9"/>
          <p:cNvSpPr/>
          <p:nvPr/>
        </p:nvSpPr>
        <p:spPr bwMode="gray">
          <a:xfrm>
            <a:off x="3293849" y="3168035"/>
            <a:ext cx="1598760" cy="332333"/>
          </a:xfrm>
          <a:prstGeom prst="rect">
            <a:avLst/>
          </a:prstGeom>
        </p:spPr>
        <p:txBody>
          <a:bodyPr wrap="square">
            <a:noAutofit/>
          </a:bodyPr>
          <a:lstStyle/>
          <a:p>
            <a:pPr algn="ctr" defTabSz="914034" fontAlgn="ctr">
              <a:lnSpc>
                <a:spcPts val="1999"/>
              </a:lnSpc>
              <a:buClr>
                <a:srgbClr val="990000"/>
              </a:buClr>
              <a:buSzPct val="85000"/>
            </a:pPr>
            <a:r>
              <a:rPr sz="1200" b="1" dirty="0">
                <a:solidFill>
                  <a:srgbClr val="2E75B6"/>
                </a:solidFill>
                <a:latin typeface="Huawei Sans" panose="020C0503030203020204" pitchFamily="34" charset="0"/>
                <a:ea typeface="方正兰亭黑简体" panose="02000000000000000000" pitchFamily="2" charset="-122"/>
                <a:sym typeface="Huawei Sans" panose="020C0503030203020204" pitchFamily="34" charset="0"/>
              </a:rPr>
              <a:t>Filter direction</a:t>
            </a:r>
            <a:endParaRPr lang="zh-CN" altLang="en-US" sz="1200" b="1" dirty="0">
              <a:solidFill>
                <a:srgbClr val="2E75B6"/>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圆角矩形 10"/>
          <p:cNvSpPr/>
          <p:nvPr/>
        </p:nvSpPr>
        <p:spPr bwMode="gray">
          <a:xfrm>
            <a:off x="3355561" y="3946135"/>
            <a:ext cx="1459067" cy="344991"/>
          </a:xfrm>
          <a:prstGeom prst="roundRect">
            <a:avLst/>
          </a:prstGeom>
          <a:solidFill>
            <a:srgbClr val="00B0F0"/>
          </a:solidFill>
          <a:ln>
            <a:solidFill>
              <a:srgbClr val="00B0F0"/>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a:t>
            </a:r>
            <a:r>
              <a:rPr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utbound</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圆角矩形 11"/>
          <p:cNvSpPr/>
          <p:nvPr/>
        </p:nvSpPr>
        <p:spPr bwMode="gray">
          <a:xfrm>
            <a:off x="3355561" y="3571663"/>
            <a:ext cx="1459067" cy="344987"/>
          </a:xfrm>
          <a:prstGeom prst="roundRect">
            <a:avLst/>
          </a:prstGeom>
          <a:solidFill>
            <a:srgbClr val="00B0F0"/>
          </a:solidFill>
          <a:ln>
            <a:solidFill>
              <a:srgbClr val="00B0F0"/>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a:t>
            </a:r>
            <a:r>
              <a:rPr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nbound</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圆角矩形 12"/>
          <p:cNvSpPr/>
          <p:nvPr/>
        </p:nvSpPr>
        <p:spPr bwMode="gray">
          <a:xfrm>
            <a:off x="6918798" y="1655092"/>
            <a:ext cx="3998938" cy="3547817"/>
          </a:xfrm>
          <a:prstGeom prst="roundRect">
            <a:avLst>
              <a:gd name="adj" fmla="val 2349"/>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599"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圆角矩形 13"/>
          <p:cNvSpPr/>
          <p:nvPr/>
        </p:nvSpPr>
        <p:spPr bwMode="gray">
          <a:xfrm>
            <a:off x="7638475" y="1845033"/>
            <a:ext cx="2638226" cy="307634"/>
          </a:xfrm>
          <a:prstGeom prst="roundRect">
            <a:avLst>
              <a:gd name="adj" fmla="val 5889"/>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MQC</a:t>
            </a:r>
            <a:endPar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圆角矩形 14"/>
          <p:cNvSpPr/>
          <p:nvPr/>
        </p:nvSpPr>
        <p:spPr bwMode="gray">
          <a:xfrm>
            <a:off x="7074376" y="2332972"/>
            <a:ext cx="1728359" cy="2801385"/>
          </a:xfrm>
          <a:prstGeom prst="roundRect">
            <a:avLst>
              <a:gd name="adj" fmla="val 3122"/>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599"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矩形 15"/>
          <p:cNvSpPr/>
          <p:nvPr/>
        </p:nvSpPr>
        <p:spPr bwMode="gray">
          <a:xfrm>
            <a:off x="6943723" y="2289030"/>
            <a:ext cx="2031482" cy="332333"/>
          </a:xfrm>
          <a:prstGeom prst="rect">
            <a:avLst/>
          </a:prstGeom>
        </p:spPr>
        <p:txBody>
          <a:bodyPr wrap="square">
            <a:noAutofit/>
          </a:bodyPr>
          <a:lstStyle/>
          <a:p>
            <a:pPr algn="ctr" defTabSz="914034" fontAlgn="ctr">
              <a:lnSpc>
                <a:spcPts val="1999"/>
              </a:lnSpc>
              <a:buClr>
                <a:srgbClr val="990000"/>
              </a:buClr>
              <a:buSzPct val="85000"/>
            </a:pPr>
            <a:r>
              <a:rPr sz="1200" b="1" dirty="0">
                <a:solidFill>
                  <a:srgbClr val="2E75B6"/>
                </a:solidFill>
                <a:latin typeface="Huawei Sans" panose="020C0503030203020204" pitchFamily="34" charset="0"/>
                <a:ea typeface="方正兰亭黑简体" panose="02000000000000000000" pitchFamily="2" charset="-122"/>
                <a:sym typeface="Huawei Sans" panose="020C0503030203020204" pitchFamily="34" charset="0"/>
              </a:rPr>
              <a:t>Traffic matching tool</a:t>
            </a:r>
            <a:endParaRPr lang="zh-CN" altLang="en-US" sz="1200" b="1" dirty="0">
              <a:solidFill>
                <a:srgbClr val="2E75B6"/>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圆角矩形 16"/>
          <p:cNvSpPr/>
          <p:nvPr/>
        </p:nvSpPr>
        <p:spPr bwMode="gray">
          <a:xfrm>
            <a:off x="7221796" y="3090539"/>
            <a:ext cx="1459067" cy="344991"/>
          </a:xfrm>
          <a:prstGeom prst="roundRect">
            <a:avLst/>
          </a:prstGeom>
          <a:solidFill>
            <a:srgbClr val="00B0F0"/>
          </a:solidFill>
          <a:ln>
            <a:solidFill>
              <a:srgbClr val="00B0F0"/>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IPv6 ACL</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圆角矩形 17"/>
          <p:cNvSpPr/>
          <p:nvPr/>
        </p:nvSpPr>
        <p:spPr bwMode="gray">
          <a:xfrm>
            <a:off x="7221796" y="2683870"/>
            <a:ext cx="1459067" cy="344987"/>
          </a:xfrm>
          <a:prstGeom prst="roundRect">
            <a:avLst/>
          </a:prstGeom>
          <a:solidFill>
            <a:srgbClr val="00B0F0"/>
          </a:solidFill>
          <a:ln>
            <a:solidFill>
              <a:srgbClr val="00B0F0"/>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IPv4 ACL</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圆角矩形 18"/>
          <p:cNvSpPr/>
          <p:nvPr/>
        </p:nvSpPr>
        <p:spPr bwMode="gray">
          <a:xfrm>
            <a:off x="9032092" y="2332973"/>
            <a:ext cx="1728359" cy="1213823"/>
          </a:xfrm>
          <a:prstGeom prst="roundRect">
            <a:avLst>
              <a:gd name="adj" fmla="val 3724"/>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599"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p:cNvSpPr/>
          <p:nvPr/>
        </p:nvSpPr>
        <p:spPr bwMode="gray">
          <a:xfrm>
            <a:off x="9190470" y="2289030"/>
            <a:ext cx="1453418" cy="332333"/>
          </a:xfrm>
          <a:prstGeom prst="rect">
            <a:avLst/>
          </a:prstGeom>
        </p:spPr>
        <p:txBody>
          <a:bodyPr wrap="square">
            <a:noAutofit/>
          </a:bodyPr>
          <a:lstStyle/>
          <a:p>
            <a:pPr algn="ctr" defTabSz="914034" fontAlgn="ctr">
              <a:lnSpc>
                <a:spcPts val="1999"/>
              </a:lnSpc>
              <a:buClr>
                <a:srgbClr val="990000"/>
              </a:buClr>
              <a:buSzPct val="85000"/>
            </a:pPr>
            <a:r>
              <a:rPr sz="1200" b="1" dirty="0">
                <a:solidFill>
                  <a:srgbClr val="2E75B6"/>
                </a:solidFill>
                <a:latin typeface="Huawei Sans" panose="020C0503030203020204" pitchFamily="34" charset="0"/>
                <a:ea typeface="方正兰亭黑简体" panose="02000000000000000000" pitchFamily="2" charset="-122"/>
                <a:sym typeface="Huawei Sans" panose="020C0503030203020204" pitchFamily="34" charset="0"/>
              </a:rPr>
              <a:t>Filter direction</a:t>
            </a:r>
            <a:endParaRPr lang="zh-CN" altLang="en-US" sz="1200" b="1" dirty="0">
              <a:solidFill>
                <a:srgbClr val="2E75B6"/>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圆角矩形 20"/>
          <p:cNvSpPr/>
          <p:nvPr/>
        </p:nvSpPr>
        <p:spPr bwMode="gray">
          <a:xfrm>
            <a:off x="9179512" y="3058342"/>
            <a:ext cx="1459067" cy="344991"/>
          </a:xfrm>
          <a:prstGeom prst="roundRect">
            <a:avLst/>
          </a:prstGeom>
          <a:solidFill>
            <a:srgbClr val="00B0F0"/>
          </a:solidFill>
          <a:ln>
            <a:solidFill>
              <a:srgbClr val="00B0F0"/>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a:t>
            </a:r>
            <a:r>
              <a:rPr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utbound</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圆角矩形 21"/>
          <p:cNvSpPr/>
          <p:nvPr/>
        </p:nvSpPr>
        <p:spPr bwMode="gray">
          <a:xfrm>
            <a:off x="9179512" y="2683870"/>
            <a:ext cx="1459067" cy="344987"/>
          </a:xfrm>
          <a:prstGeom prst="roundRect">
            <a:avLst/>
          </a:prstGeom>
          <a:solidFill>
            <a:srgbClr val="00B0F0"/>
          </a:solidFill>
          <a:ln>
            <a:solidFill>
              <a:srgbClr val="00B0F0"/>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a:t>
            </a:r>
            <a:r>
              <a:rPr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nbound</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圆角矩形 22"/>
          <p:cNvSpPr/>
          <p:nvPr/>
        </p:nvSpPr>
        <p:spPr bwMode="gray">
          <a:xfrm>
            <a:off x="7221796" y="3497212"/>
            <a:ext cx="1459067" cy="344991"/>
          </a:xfrm>
          <a:prstGeom prst="roundRect">
            <a:avLst/>
          </a:prstGeom>
          <a:solidFill>
            <a:srgbClr val="00B0F0"/>
          </a:solidFill>
          <a:ln>
            <a:solidFill>
              <a:srgbClr val="00B0F0"/>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MAC address</a:t>
            </a:r>
          </a:p>
        </p:txBody>
      </p:sp>
      <p:sp>
        <p:nvSpPr>
          <p:cNvPr id="24" name="圆角矩形 23"/>
          <p:cNvSpPr/>
          <p:nvPr/>
        </p:nvSpPr>
        <p:spPr bwMode="gray">
          <a:xfrm>
            <a:off x="7221796" y="3903886"/>
            <a:ext cx="1459067" cy="344991"/>
          </a:xfrm>
          <a:prstGeom prst="roundRect">
            <a:avLst/>
          </a:prstGeom>
          <a:solidFill>
            <a:srgbClr val="00B0F0"/>
          </a:solidFill>
          <a:ln>
            <a:solidFill>
              <a:srgbClr val="00B0F0"/>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VLAN tag</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圆角矩形 24"/>
          <p:cNvSpPr/>
          <p:nvPr/>
        </p:nvSpPr>
        <p:spPr bwMode="gray">
          <a:xfrm>
            <a:off x="7221796" y="4310559"/>
            <a:ext cx="1459067" cy="344991"/>
          </a:xfrm>
          <a:prstGeom prst="roundRect">
            <a:avLst/>
          </a:prstGeom>
          <a:solidFill>
            <a:srgbClr val="00B0F0"/>
          </a:solidFill>
          <a:ln>
            <a:solidFill>
              <a:srgbClr val="00B0F0"/>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 precedence</a:t>
            </a:r>
          </a:p>
        </p:txBody>
      </p:sp>
      <p:sp>
        <p:nvSpPr>
          <p:cNvPr id="26" name="圆角矩形 25"/>
          <p:cNvSpPr/>
          <p:nvPr/>
        </p:nvSpPr>
        <p:spPr bwMode="gray">
          <a:xfrm>
            <a:off x="7221796" y="4717233"/>
            <a:ext cx="1459067" cy="344991"/>
          </a:xfrm>
          <a:prstGeom prst="roundRect">
            <a:avLst/>
          </a:prstGeom>
          <a:solidFill>
            <a:srgbClr val="00B0F0"/>
          </a:solidFill>
          <a:ln>
            <a:solidFill>
              <a:srgbClr val="00B0F0"/>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矩形 26"/>
          <p:cNvSpPr/>
          <p:nvPr/>
        </p:nvSpPr>
        <p:spPr bwMode="gray">
          <a:xfrm>
            <a:off x="1463210" y="5686837"/>
            <a:ext cx="9265582" cy="463762"/>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sz="1399"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Traffic-filter can be enabled only in the interface view, whereas MQC can be enabled in multiple views.</a:t>
            </a:r>
            <a:endParaRPr lang="en-US" altLang="zh-CN" sz="1399"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31574642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451877" y="1242453"/>
            <a:ext cx="11306175" cy="891147"/>
          </a:xfrm>
        </p:spPr>
        <p:txBody>
          <a:bodyPr/>
          <a:lstStyle/>
          <a:p>
            <a:pPr marL="0" indent="0">
              <a:buNone/>
            </a:pPr>
            <a:r>
              <a:rPr lang="en-US" altLang="zh-CN" sz="1800" dirty="0">
                <a:sym typeface="Huawei Sans" panose="020C0503030203020204" pitchFamily="34" charset="0"/>
              </a:rPr>
              <a:t>Traffic-filter can be flexibly deployed to filter the traffic entering a device or leaving a device. For bidirectional access, services can be blocked when traffic in either of the directions is prohibited.</a:t>
            </a:r>
          </a:p>
          <a:p>
            <a:endParaRPr lang="zh-CN" altLang="en-US" sz="1800" dirty="0"/>
          </a:p>
        </p:txBody>
      </p:sp>
      <p:sp>
        <p:nvSpPr>
          <p:cNvPr id="3" name="标题 2"/>
          <p:cNvSpPr>
            <a:spLocks noGrp="1"/>
          </p:cNvSpPr>
          <p:nvPr>
            <p:ph type="title"/>
          </p:nvPr>
        </p:nvSpPr>
        <p:spPr/>
        <p:txBody>
          <a:bodyPr/>
          <a:lstStyle/>
          <a:p>
            <a:r>
              <a:rPr lang="en-US" altLang="zh-CN" dirty="0">
                <a:sym typeface="Huawei Sans" panose="020C0503030203020204" pitchFamily="34" charset="0"/>
              </a:rPr>
              <a:t>Traffic-Filter Deployment Position</a:t>
            </a:r>
            <a:endParaRPr lang="zh-CN" altLang="en-US" dirty="0"/>
          </a:p>
        </p:txBody>
      </p:sp>
      <p:sp>
        <p:nvSpPr>
          <p:cNvPr id="4" name="文本占位符 3"/>
          <p:cNvSpPr txBox="1">
            <a:spLocks/>
          </p:cNvSpPr>
          <p:nvPr/>
        </p:nvSpPr>
        <p:spPr bwMode="gray">
          <a:xfrm>
            <a:off x="7564553" y="4306571"/>
            <a:ext cx="3308308" cy="421264"/>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椭圆 4"/>
          <p:cNvSpPr>
            <a:spLocks noChangeAspect="1"/>
          </p:cNvSpPr>
          <p:nvPr/>
        </p:nvSpPr>
        <p:spPr bwMode="gray">
          <a:xfrm>
            <a:off x="1299755" y="2554966"/>
            <a:ext cx="222641" cy="222641"/>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sz="13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T</a:t>
            </a:r>
            <a:endParaRPr lang="zh-CN" altLang="en-US" sz="13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p:nvPr/>
        </p:nvSpPr>
        <p:spPr bwMode="gray">
          <a:xfrm>
            <a:off x="1389410" y="2526467"/>
            <a:ext cx="1813233" cy="286214"/>
          </a:xfrm>
          <a:prstGeom prst="rect">
            <a:avLst/>
          </a:prstGeom>
        </p:spPr>
        <p:txBody>
          <a:bodyPr wrap="square">
            <a:noAutofit/>
          </a:bodyPr>
          <a:lstStyle/>
          <a:p>
            <a:pPr algn="ctr" fontAlgn="ctr"/>
            <a:r>
              <a:rPr sz="1200" dirty="0">
                <a:latin typeface="Huawei Sans" panose="020C0503030203020204" pitchFamily="34" charset="0"/>
                <a:ea typeface="方正兰亭黑简体" panose="02000000000000000000" pitchFamily="2" charset="-122"/>
                <a:sym typeface="Huawei Sans" panose="020C0503030203020204" pitchFamily="34" charset="0"/>
              </a:rPr>
              <a:t>PBR execution point</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 name="直接箭头连接符 6"/>
          <p:cNvCxnSpPr/>
          <p:nvPr/>
        </p:nvCxnSpPr>
        <p:spPr bwMode="gray">
          <a:xfrm>
            <a:off x="1299755" y="2916336"/>
            <a:ext cx="425118" cy="0"/>
          </a:xfrm>
          <a:prstGeom prst="straightConnector1">
            <a:avLst/>
          </a:prstGeom>
          <a:noFill/>
          <a:ln w="19050">
            <a:solidFill>
              <a:srgbClr val="EC7061"/>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cxnSp>
      <p:sp>
        <p:nvSpPr>
          <p:cNvPr id="8" name="矩形 7"/>
          <p:cNvSpPr/>
          <p:nvPr/>
        </p:nvSpPr>
        <p:spPr bwMode="gray">
          <a:xfrm>
            <a:off x="1719778" y="2777213"/>
            <a:ext cx="1780274" cy="273533"/>
          </a:xfrm>
          <a:prstGeom prst="rect">
            <a:avLst/>
          </a:prstGeom>
        </p:spPr>
        <p:txBody>
          <a:bodyPr wrap="square">
            <a:noAutofit/>
          </a:bodyPr>
          <a:lstStyle/>
          <a:p>
            <a:pPr fontAlgn="ctr"/>
            <a:r>
              <a:rPr sz="1200" dirty="0">
                <a:latin typeface="Huawei Sans" panose="020C0503030203020204" pitchFamily="34" charset="0"/>
                <a:ea typeface="方正兰亭黑简体" panose="02000000000000000000" pitchFamily="2" charset="-122"/>
                <a:sym typeface="Huawei Sans" panose="020C0503030203020204" pitchFamily="34" charset="0"/>
              </a:rPr>
              <a:t>Outgoing traffic</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75"/>
          <p:cNvSpPr/>
          <p:nvPr/>
        </p:nvSpPr>
        <p:spPr bwMode="gray">
          <a:xfrm>
            <a:off x="1159733" y="2445116"/>
            <a:ext cx="4669607" cy="393548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圆角矩形 75"/>
          <p:cNvSpPr/>
          <p:nvPr/>
        </p:nvSpPr>
        <p:spPr bwMode="gray">
          <a:xfrm>
            <a:off x="1151427" y="2023212"/>
            <a:ext cx="4677913" cy="419965"/>
          </a:xfrm>
          <a:prstGeom prst="roundRect">
            <a:avLst>
              <a:gd name="adj" fmla="val 10604"/>
            </a:avLst>
          </a:prstGeom>
          <a:solidFill>
            <a:srgbClr val="00B0F0"/>
          </a:solidFill>
          <a:ln>
            <a:noFill/>
          </a:ln>
        </p:spPr>
        <p:txBody>
          <a:bodyPr wrap="square" rtlCol="0" anchor="ctr" anchorCtr="0">
            <a:noAutofit/>
          </a:bodyPr>
          <a:lstStyle/>
          <a:p>
            <a:pPr algn="ctr" fontAlgn="ctr"/>
            <a:r>
              <a:rPr sz="13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Blocking the traffic originated from department 1 to department 2</a:t>
            </a:r>
          </a:p>
        </p:txBody>
      </p:sp>
      <p:pic>
        <p:nvPicPr>
          <p:cNvPr id="11" name="图片 1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702300" y="3633361"/>
            <a:ext cx="445824" cy="365575"/>
          </a:xfrm>
          <a:prstGeom prst="rect">
            <a:avLst/>
          </a:prstGeom>
          <a:solidFill>
            <a:srgbClr val="00B0F0"/>
          </a:solidFill>
          <a:ln>
            <a:noFill/>
          </a:ln>
        </p:spPr>
      </p:pic>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73003" y="3633361"/>
            <a:ext cx="445824" cy="365575"/>
          </a:xfrm>
          <a:prstGeom prst="rect">
            <a:avLst/>
          </a:prstGeom>
          <a:solidFill>
            <a:srgbClr val="00B0F0"/>
          </a:solidFill>
          <a:ln>
            <a:noFill/>
          </a:ln>
        </p:spPr>
      </p:pic>
      <p:sp>
        <p:nvSpPr>
          <p:cNvPr id="13" name="矩形 12">
            <a:extLst>
              <a:ext uri="{FF2B5EF4-FFF2-40B4-BE49-F238E27FC236}">
                <a16:creationId xmlns:a16="http://schemas.microsoft.com/office/drawing/2014/main" xmlns="" id="{63EC1A45-DE44-4732-A300-8A63DEFB1977}"/>
              </a:ext>
            </a:extLst>
          </p:cNvPr>
          <p:cNvSpPr/>
          <p:nvPr/>
        </p:nvSpPr>
        <p:spPr bwMode="gray">
          <a:xfrm>
            <a:off x="1464353" y="3557171"/>
            <a:ext cx="921721" cy="517956"/>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b="1">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矩形 13">
            <a:extLst>
              <a:ext uri="{FF2B5EF4-FFF2-40B4-BE49-F238E27FC236}">
                <a16:creationId xmlns:a16="http://schemas.microsoft.com/office/drawing/2014/main" xmlns="" id="{63EC1A45-DE44-4732-A300-8A63DEFB1977}"/>
              </a:ext>
            </a:extLst>
          </p:cNvPr>
          <p:cNvSpPr/>
          <p:nvPr/>
        </p:nvSpPr>
        <p:spPr bwMode="gray">
          <a:xfrm>
            <a:off x="4635055" y="3557171"/>
            <a:ext cx="921721" cy="517956"/>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b="1">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TextBox 120">
            <a:extLst>
              <a:ext uri="{FF2B5EF4-FFF2-40B4-BE49-F238E27FC236}">
                <a16:creationId xmlns:a16="http://schemas.microsoft.com/office/drawing/2014/main" xmlns="" id="{5323F67A-9438-4080-AB0F-1592FD1B35BB}"/>
              </a:ext>
            </a:extLst>
          </p:cNvPr>
          <p:cNvSpPr txBox="1"/>
          <p:nvPr/>
        </p:nvSpPr>
        <p:spPr bwMode="gray">
          <a:xfrm>
            <a:off x="1299754" y="4075128"/>
            <a:ext cx="1265086" cy="461485"/>
          </a:xfrm>
          <a:prstGeom prst="rect">
            <a:avLst/>
          </a:prstGeom>
          <a:noFill/>
          <a:ln>
            <a:noFill/>
          </a:ln>
        </p:spPr>
        <p:txBody>
          <a:bodyPr wrap="square" rtlCol="0">
            <a:noAutofit/>
          </a:bodyPr>
          <a:lstStyle/>
          <a:p>
            <a:pPr algn="ctr" fontAlgn="ctr"/>
            <a:r>
              <a:rPr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Department 1</a:t>
            </a:r>
          </a:p>
          <a:p>
            <a:pPr algn="ctr" fontAlgn="ctr"/>
            <a:r>
              <a:rPr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10.1.2.0/24</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TextBox 120">
            <a:extLst>
              <a:ext uri="{FF2B5EF4-FFF2-40B4-BE49-F238E27FC236}">
                <a16:creationId xmlns:a16="http://schemas.microsoft.com/office/drawing/2014/main" xmlns="" id="{5323F67A-9438-4080-AB0F-1592FD1B35BB}"/>
              </a:ext>
            </a:extLst>
          </p:cNvPr>
          <p:cNvSpPr txBox="1"/>
          <p:nvPr/>
        </p:nvSpPr>
        <p:spPr bwMode="gray">
          <a:xfrm>
            <a:off x="4463372" y="4075128"/>
            <a:ext cx="1265086" cy="461485"/>
          </a:xfrm>
          <a:prstGeom prst="rect">
            <a:avLst/>
          </a:prstGeom>
          <a:noFill/>
          <a:ln>
            <a:noFill/>
          </a:ln>
        </p:spPr>
        <p:txBody>
          <a:bodyPr wrap="square" rtlCol="0">
            <a:noAutofit/>
          </a:bodyPr>
          <a:lstStyle/>
          <a:p>
            <a:pPr algn="ctr" fontAlgn="ctr"/>
            <a:r>
              <a:rPr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Department 2</a:t>
            </a:r>
          </a:p>
          <a:p>
            <a:pPr algn="ctr" fontAlgn="ctr"/>
            <a:r>
              <a:rPr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10.1.3.0/24</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4" cstate="print"/>
          <a:srcRect/>
          <a:stretch>
            <a:fillRect/>
          </a:stretch>
        </p:blipFill>
        <p:spPr bwMode="gray">
          <a:xfrm>
            <a:off x="3268228" y="3641160"/>
            <a:ext cx="427750" cy="349977"/>
          </a:xfrm>
          <a:prstGeom prst="rect">
            <a:avLst/>
          </a:prstGeom>
          <a:solidFill>
            <a:srgbClr val="00B0F0"/>
          </a:solidFill>
          <a:ln>
            <a:noFill/>
          </a:ln>
        </p:spPr>
      </p:pic>
      <p:sp>
        <p:nvSpPr>
          <p:cNvPr id="18" name="文本框 17"/>
          <p:cNvSpPr txBox="1"/>
          <p:nvPr/>
        </p:nvSpPr>
        <p:spPr bwMode="gray">
          <a:xfrm>
            <a:off x="3248286" y="3401685"/>
            <a:ext cx="459268" cy="273218"/>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sz="1200" dirty="0">
                <a:latin typeface="Huawei Sans" panose="020C0503030203020204" pitchFamily="34" charset="0"/>
                <a:ea typeface="方正兰亭黑简体" panose="02000000000000000000" pitchFamily="2" charset="-122"/>
                <a:sym typeface="Huawei Sans" panose="020C0503030203020204" pitchFamily="34" charset="0"/>
              </a:rPr>
              <a:t>RTA</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9" name="直接连接符 18"/>
          <p:cNvCxnSpPr>
            <a:stCxn id="11" idx="3"/>
            <a:endCxn id="17" idx="1"/>
          </p:cNvCxnSpPr>
          <p:nvPr/>
        </p:nvCxnSpPr>
        <p:spPr bwMode="gray">
          <a:xfrm>
            <a:off x="2148125" y="3816149"/>
            <a:ext cx="112010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17" idx="3"/>
            <a:endCxn id="12" idx="1"/>
          </p:cNvCxnSpPr>
          <p:nvPr/>
        </p:nvCxnSpPr>
        <p:spPr bwMode="gray">
          <a:xfrm>
            <a:off x="3695978" y="3816149"/>
            <a:ext cx="117702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椭圆 20"/>
          <p:cNvSpPr>
            <a:spLocks noChangeAspect="1"/>
          </p:cNvSpPr>
          <p:nvPr/>
        </p:nvSpPr>
        <p:spPr bwMode="gray">
          <a:xfrm>
            <a:off x="3104116" y="3704828"/>
            <a:ext cx="222641" cy="222641"/>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sz="13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T</a:t>
            </a:r>
            <a:endParaRPr lang="zh-CN" altLang="en-US" sz="13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2" name="直接箭头连接符 21"/>
          <p:cNvCxnSpPr/>
          <p:nvPr/>
        </p:nvCxnSpPr>
        <p:spPr bwMode="gray">
          <a:xfrm>
            <a:off x="1649033" y="4504004"/>
            <a:ext cx="1426606" cy="0"/>
          </a:xfrm>
          <a:prstGeom prst="straightConnector1">
            <a:avLst/>
          </a:prstGeom>
          <a:noFill/>
          <a:ln w="19050">
            <a:solidFill>
              <a:srgbClr val="EC7061"/>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cxnSp>
      <p:pic>
        <p:nvPicPr>
          <p:cNvPr id="23" name="图片 2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699730" y="5302505"/>
            <a:ext cx="445824" cy="365575"/>
          </a:xfrm>
          <a:prstGeom prst="rect">
            <a:avLst/>
          </a:prstGeom>
          <a:solidFill>
            <a:srgbClr val="00B0F0"/>
          </a:solidFill>
          <a:ln>
            <a:noFill/>
          </a:ln>
        </p:spPr>
      </p:pic>
      <p:pic>
        <p:nvPicPr>
          <p:cNvPr id="24" name="图片 2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70433" y="5302505"/>
            <a:ext cx="445824" cy="365575"/>
          </a:xfrm>
          <a:prstGeom prst="rect">
            <a:avLst/>
          </a:prstGeom>
          <a:solidFill>
            <a:srgbClr val="00B0F0"/>
          </a:solidFill>
          <a:ln>
            <a:noFill/>
          </a:ln>
        </p:spPr>
      </p:pic>
      <p:sp>
        <p:nvSpPr>
          <p:cNvPr id="25" name="矩形 24">
            <a:extLst>
              <a:ext uri="{FF2B5EF4-FFF2-40B4-BE49-F238E27FC236}">
                <a16:creationId xmlns:a16="http://schemas.microsoft.com/office/drawing/2014/main" xmlns="" id="{63EC1A45-DE44-4732-A300-8A63DEFB1977}"/>
              </a:ext>
            </a:extLst>
          </p:cNvPr>
          <p:cNvSpPr/>
          <p:nvPr/>
        </p:nvSpPr>
        <p:spPr bwMode="gray">
          <a:xfrm>
            <a:off x="1461783" y="5226315"/>
            <a:ext cx="921721" cy="517956"/>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b="1">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矩形 25">
            <a:extLst>
              <a:ext uri="{FF2B5EF4-FFF2-40B4-BE49-F238E27FC236}">
                <a16:creationId xmlns:a16="http://schemas.microsoft.com/office/drawing/2014/main" xmlns="" id="{63EC1A45-DE44-4732-A300-8A63DEFB1977}"/>
              </a:ext>
            </a:extLst>
          </p:cNvPr>
          <p:cNvSpPr/>
          <p:nvPr/>
        </p:nvSpPr>
        <p:spPr bwMode="gray">
          <a:xfrm>
            <a:off x="4632485" y="5226315"/>
            <a:ext cx="921721" cy="517956"/>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b="1">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Box 120">
            <a:extLst>
              <a:ext uri="{FF2B5EF4-FFF2-40B4-BE49-F238E27FC236}">
                <a16:creationId xmlns:a16="http://schemas.microsoft.com/office/drawing/2014/main" xmlns="" id="{5323F67A-9438-4080-AB0F-1592FD1B35BB}"/>
              </a:ext>
            </a:extLst>
          </p:cNvPr>
          <p:cNvSpPr txBox="1"/>
          <p:nvPr/>
        </p:nvSpPr>
        <p:spPr bwMode="gray">
          <a:xfrm>
            <a:off x="1297184" y="5744272"/>
            <a:ext cx="1265086" cy="461485"/>
          </a:xfrm>
          <a:prstGeom prst="rect">
            <a:avLst/>
          </a:prstGeom>
          <a:noFill/>
          <a:ln>
            <a:noFill/>
          </a:ln>
        </p:spPr>
        <p:txBody>
          <a:bodyPr wrap="square" rtlCol="0">
            <a:noAutofit/>
          </a:bodyPr>
          <a:lstStyle/>
          <a:p>
            <a:pPr algn="ctr" fontAlgn="ctr"/>
            <a:r>
              <a:rPr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Department 1</a:t>
            </a:r>
          </a:p>
          <a:p>
            <a:pPr algn="ctr" fontAlgn="ctr"/>
            <a:r>
              <a:rPr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10.1.2.0/24</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TextBox 120">
            <a:extLst>
              <a:ext uri="{FF2B5EF4-FFF2-40B4-BE49-F238E27FC236}">
                <a16:creationId xmlns:a16="http://schemas.microsoft.com/office/drawing/2014/main" xmlns="" id="{5323F67A-9438-4080-AB0F-1592FD1B35BB}"/>
              </a:ext>
            </a:extLst>
          </p:cNvPr>
          <p:cNvSpPr txBox="1"/>
          <p:nvPr/>
        </p:nvSpPr>
        <p:spPr bwMode="gray">
          <a:xfrm>
            <a:off x="4460802" y="5744272"/>
            <a:ext cx="1265086" cy="461485"/>
          </a:xfrm>
          <a:prstGeom prst="rect">
            <a:avLst/>
          </a:prstGeom>
          <a:noFill/>
          <a:ln>
            <a:noFill/>
          </a:ln>
        </p:spPr>
        <p:txBody>
          <a:bodyPr wrap="square" rtlCol="0">
            <a:noAutofit/>
          </a:bodyPr>
          <a:lstStyle/>
          <a:p>
            <a:pPr algn="ctr" fontAlgn="ctr"/>
            <a:r>
              <a:rPr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Department 2</a:t>
            </a:r>
          </a:p>
          <a:p>
            <a:pPr algn="ctr" fontAlgn="ctr"/>
            <a:r>
              <a:rPr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10.1.3.0/24</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9"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4" cstate="print"/>
          <a:srcRect/>
          <a:stretch>
            <a:fillRect/>
          </a:stretch>
        </p:blipFill>
        <p:spPr bwMode="gray">
          <a:xfrm>
            <a:off x="3265658" y="5310304"/>
            <a:ext cx="427750" cy="349977"/>
          </a:xfrm>
          <a:prstGeom prst="rect">
            <a:avLst/>
          </a:prstGeom>
          <a:solidFill>
            <a:srgbClr val="00B0F0"/>
          </a:solidFill>
          <a:ln>
            <a:noFill/>
          </a:ln>
        </p:spPr>
      </p:pic>
      <p:sp>
        <p:nvSpPr>
          <p:cNvPr id="30" name="文本框 29"/>
          <p:cNvSpPr txBox="1"/>
          <p:nvPr/>
        </p:nvSpPr>
        <p:spPr bwMode="gray">
          <a:xfrm>
            <a:off x="3245716" y="5070829"/>
            <a:ext cx="459268" cy="273218"/>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sz="1200" dirty="0">
                <a:latin typeface="Huawei Sans" panose="020C0503030203020204" pitchFamily="34" charset="0"/>
                <a:ea typeface="方正兰亭黑简体" panose="02000000000000000000" pitchFamily="2" charset="-122"/>
                <a:sym typeface="Huawei Sans" panose="020C0503030203020204" pitchFamily="34" charset="0"/>
              </a:rPr>
              <a:t>RTA</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1" name="直接连接符 30"/>
          <p:cNvCxnSpPr>
            <a:stCxn id="23" idx="3"/>
            <a:endCxn id="29" idx="1"/>
          </p:cNvCxnSpPr>
          <p:nvPr/>
        </p:nvCxnSpPr>
        <p:spPr bwMode="gray">
          <a:xfrm>
            <a:off x="2145555" y="5485293"/>
            <a:ext cx="112010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29" idx="3"/>
            <a:endCxn id="24" idx="1"/>
          </p:cNvCxnSpPr>
          <p:nvPr/>
        </p:nvCxnSpPr>
        <p:spPr bwMode="gray">
          <a:xfrm>
            <a:off x="3693408" y="5485293"/>
            <a:ext cx="117702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椭圆 32"/>
          <p:cNvSpPr>
            <a:spLocks noChangeAspect="1"/>
          </p:cNvSpPr>
          <p:nvPr/>
        </p:nvSpPr>
        <p:spPr bwMode="gray">
          <a:xfrm>
            <a:off x="3626512" y="5347898"/>
            <a:ext cx="222641" cy="222641"/>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sz="13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T</a:t>
            </a:r>
            <a:endParaRPr lang="zh-CN" altLang="en-US" sz="13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4" name="直接箭头连接符 33"/>
          <p:cNvCxnSpPr/>
          <p:nvPr/>
        </p:nvCxnSpPr>
        <p:spPr bwMode="gray">
          <a:xfrm>
            <a:off x="1649033" y="6191191"/>
            <a:ext cx="1977479" cy="0"/>
          </a:xfrm>
          <a:prstGeom prst="straightConnector1">
            <a:avLst/>
          </a:prstGeom>
          <a:noFill/>
          <a:ln w="19050">
            <a:solidFill>
              <a:srgbClr val="EC7061"/>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cxnSp>
      <p:cxnSp>
        <p:nvCxnSpPr>
          <p:cNvPr id="35" name="直接连接符 34"/>
          <p:cNvCxnSpPr/>
          <p:nvPr/>
        </p:nvCxnSpPr>
        <p:spPr bwMode="gray">
          <a:xfrm>
            <a:off x="1461783" y="4812292"/>
            <a:ext cx="4094993" cy="0"/>
          </a:xfrm>
          <a:prstGeom prst="line">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pic>
        <p:nvPicPr>
          <p:cNvPr id="36" name="图片 3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841201" y="5088295"/>
            <a:ext cx="445824" cy="365575"/>
          </a:xfrm>
          <a:prstGeom prst="rect">
            <a:avLst/>
          </a:prstGeom>
        </p:spPr>
      </p:pic>
      <p:pic>
        <p:nvPicPr>
          <p:cNvPr id="37" name="图片 3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011903" y="5088295"/>
            <a:ext cx="445824" cy="365575"/>
          </a:xfrm>
          <a:prstGeom prst="rect">
            <a:avLst/>
          </a:prstGeom>
        </p:spPr>
      </p:pic>
      <p:sp>
        <p:nvSpPr>
          <p:cNvPr id="38" name="矩形 37">
            <a:extLst>
              <a:ext uri="{FF2B5EF4-FFF2-40B4-BE49-F238E27FC236}">
                <a16:creationId xmlns:a16="http://schemas.microsoft.com/office/drawing/2014/main" xmlns="" id="{63EC1A45-DE44-4732-A300-8A63DEFB1977}"/>
              </a:ext>
            </a:extLst>
          </p:cNvPr>
          <p:cNvSpPr/>
          <p:nvPr/>
        </p:nvSpPr>
        <p:spPr bwMode="gray">
          <a:xfrm>
            <a:off x="6603253" y="5012104"/>
            <a:ext cx="921721" cy="517956"/>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b="1">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矩形 38">
            <a:extLst>
              <a:ext uri="{FF2B5EF4-FFF2-40B4-BE49-F238E27FC236}">
                <a16:creationId xmlns:a16="http://schemas.microsoft.com/office/drawing/2014/main" xmlns="" id="{63EC1A45-DE44-4732-A300-8A63DEFB1977}"/>
              </a:ext>
            </a:extLst>
          </p:cNvPr>
          <p:cNvSpPr/>
          <p:nvPr/>
        </p:nvSpPr>
        <p:spPr bwMode="gray">
          <a:xfrm>
            <a:off x="9773956" y="5012104"/>
            <a:ext cx="921721" cy="517956"/>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b="1">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TextBox 120">
            <a:extLst>
              <a:ext uri="{FF2B5EF4-FFF2-40B4-BE49-F238E27FC236}">
                <a16:creationId xmlns:a16="http://schemas.microsoft.com/office/drawing/2014/main" xmlns="" id="{5323F67A-9438-4080-AB0F-1592FD1B35BB}"/>
              </a:ext>
            </a:extLst>
          </p:cNvPr>
          <p:cNvSpPr txBox="1"/>
          <p:nvPr/>
        </p:nvSpPr>
        <p:spPr bwMode="gray">
          <a:xfrm>
            <a:off x="6438655" y="5530062"/>
            <a:ext cx="1265086" cy="461485"/>
          </a:xfrm>
          <a:prstGeom prst="rect">
            <a:avLst/>
          </a:prstGeom>
          <a:noFill/>
          <a:ln>
            <a:noFill/>
          </a:ln>
        </p:spPr>
        <p:txBody>
          <a:bodyPr wrap="square" rtlCol="0">
            <a:noAutofit/>
          </a:bodyPr>
          <a:lstStyle/>
          <a:p>
            <a:pPr algn="ctr" fontAlgn="ctr"/>
            <a:r>
              <a:rPr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Department 1</a:t>
            </a:r>
          </a:p>
          <a:p>
            <a:pPr algn="ctr" fontAlgn="ctr"/>
            <a:r>
              <a:rPr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10.1.2.0/24</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TextBox 120">
            <a:extLst>
              <a:ext uri="{FF2B5EF4-FFF2-40B4-BE49-F238E27FC236}">
                <a16:creationId xmlns:a16="http://schemas.microsoft.com/office/drawing/2014/main" xmlns="" id="{5323F67A-9438-4080-AB0F-1592FD1B35BB}"/>
              </a:ext>
            </a:extLst>
          </p:cNvPr>
          <p:cNvSpPr txBox="1"/>
          <p:nvPr/>
        </p:nvSpPr>
        <p:spPr bwMode="gray">
          <a:xfrm>
            <a:off x="9602272" y="5530062"/>
            <a:ext cx="1265086" cy="461485"/>
          </a:xfrm>
          <a:prstGeom prst="rect">
            <a:avLst/>
          </a:prstGeom>
          <a:noFill/>
          <a:ln>
            <a:noFill/>
          </a:ln>
        </p:spPr>
        <p:txBody>
          <a:bodyPr wrap="square" rtlCol="0">
            <a:noAutofit/>
          </a:bodyPr>
          <a:lstStyle/>
          <a:p>
            <a:pPr algn="ctr" fontAlgn="ctr"/>
            <a:r>
              <a:rPr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Department 2</a:t>
            </a:r>
          </a:p>
          <a:p>
            <a:pPr algn="ctr" fontAlgn="ctr"/>
            <a:r>
              <a:rPr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10.1.3.0/24</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2"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4" cstate="print"/>
          <a:srcRect/>
          <a:stretch>
            <a:fillRect/>
          </a:stretch>
        </p:blipFill>
        <p:spPr bwMode="gray">
          <a:xfrm>
            <a:off x="8407129" y="5096094"/>
            <a:ext cx="427750" cy="349977"/>
          </a:xfrm>
          <a:prstGeom prst="rect">
            <a:avLst/>
          </a:prstGeom>
          <a:noFill/>
        </p:spPr>
      </p:pic>
      <p:sp>
        <p:nvSpPr>
          <p:cNvPr id="43" name="文本框 42"/>
          <p:cNvSpPr txBox="1"/>
          <p:nvPr/>
        </p:nvSpPr>
        <p:spPr bwMode="gray">
          <a:xfrm>
            <a:off x="8387186" y="4856619"/>
            <a:ext cx="459268" cy="273218"/>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sz="1200" dirty="0">
                <a:latin typeface="Huawei Sans" panose="020C0503030203020204" pitchFamily="34" charset="0"/>
                <a:ea typeface="方正兰亭黑简体" panose="02000000000000000000" pitchFamily="2" charset="-122"/>
                <a:sym typeface="Huawei Sans" panose="020C0503030203020204" pitchFamily="34" charset="0"/>
              </a:rPr>
              <a:t>RTA</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4" name="直接连接符 43"/>
          <p:cNvCxnSpPr>
            <a:stCxn id="36" idx="3"/>
            <a:endCxn id="42" idx="1"/>
          </p:cNvCxnSpPr>
          <p:nvPr/>
        </p:nvCxnSpPr>
        <p:spPr bwMode="gray">
          <a:xfrm>
            <a:off x="7287025" y="5271082"/>
            <a:ext cx="112010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42" idx="3"/>
            <a:endCxn id="37" idx="1"/>
          </p:cNvCxnSpPr>
          <p:nvPr/>
        </p:nvCxnSpPr>
        <p:spPr bwMode="gray">
          <a:xfrm>
            <a:off x="8834879" y="5271082"/>
            <a:ext cx="117702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椭圆 45"/>
          <p:cNvSpPr>
            <a:spLocks noChangeAspect="1"/>
          </p:cNvSpPr>
          <p:nvPr/>
        </p:nvSpPr>
        <p:spPr bwMode="gray">
          <a:xfrm>
            <a:off x="8767982" y="5133688"/>
            <a:ext cx="222641" cy="222641"/>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sz="13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T</a:t>
            </a:r>
            <a:endParaRPr lang="zh-CN" altLang="en-US" sz="13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7" name="直接箭头连接符 46"/>
          <p:cNvCxnSpPr/>
          <p:nvPr/>
        </p:nvCxnSpPr>
        <p:spPr bwMode="gray">
          <a:xfrm>
            <a:off x="6790504" y="5976981"/>
            <a:ext cx="3097721" cy="0"/>
          </a:xfrm>
          <a:prstGeom prst="straightConnector1">
            <a:avLst/>
          </a:prstGeom>
          <a:noFill/>
          <a:ln w="19050">
            <a:solidFill>
              <a:srgbClr val="EC7061"/>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cxnSp>
      <p:cxnSp>
        <p:nvCxnSpPr>
          <p:cNvPr id="48" name="直接箭头连接符 47"/>
          <p:cNvCxnSpPr/>
          <p:nvPr/>
        </p:nvCxnSpPr>
        <p:spPr bwMode="gray">
          <a:xfrm flipH="1">
            <a:off x="9063963" y="6143908"/>
            <a:ext cx="771868" cy="0"/>
          </a:xfrm>
          <a:prstGeom prst="straightConnector1">
            <a:avLst/>
          </a:prstGeom>
          <a:noFill/>
          <a:ln w="19050">
            <a:solidFill>
              <a:srgbClr val="EC7061"/>
            </a:solidFill>
            <a:prstDash val="dash"/>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cxnSp>
      <p:pic>
        <p:nvPicPr>
          <p:cNvPr id="49" name="图片 4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905192" y="3522651"/>
            <a:ext cx="445824" cy="365575"/>
          </a:xfrm>
          <a:prstGeom prst="rect">
            <a:avLst/>
          </a:prstGeom>
        </p:spPr>
      </p:pic>
      <p:pic>
        <p:nvPicPr>
          <p:cNvPr id="50" name="图片 4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075894" y="3522651"/>
            <a:ext cx="445824" cy="365575"/>
          </a:xfrm>
          <a:prstGeom prst="rect">
            <a:avLst/>
          </a:prstGeom>
        </p:spPr>
      </p:pic>
      <p:sp>
        <p:nvSpPr>
          <p:cNvPr id="51" name="矩形 50">
            <a:extLst>
              <a:ext uri="{FF2B5EF4-FFF2-40B4-BE49-F238E27FC236}">
                <a16:creationId xmlns:a16="http://schemas.microsoft.com/office/drawing/2014/main" xmlns="" id="{63EC1A45-DE44-4732-A300-8A63DEFB1977}"/>
              </a:ext>
            </a:extLst>
          </p:cNvPr>
          <p:cNvSpPr/>
          <p:nvPr/>
        </p:nvSpPr>
        <p:spPr bwMode="gray">
          <a:xfrm>
            <a:off x="6667244" y="3446460"/>
            <a:ext cx="921721" cy="517956"/>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b="1">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矩形 51">
            <a:extLst>
              <a:ext uri="{FF2B5EF4-FFF2-40B4-BE49-F238E27FC236}">
                <a16:creationId xmlns:a16="http://schemas.microsoft.com/office/drawing/2014/main" xmlns="" id="{63EC1A45-DE44-4732-A300-8A63DEFB1977}"/>
              </a:ext>
            </a:extLst>
          </p:cNvPr>
          <p:cNvSpPr/>
          <p:nvPr/>
        </p:nvSpPr>
        <p:spPr bwMode="gray">
          <a:xfrm>
            <a:off x="9837947" y="3446460"/>
            <a:ext cx="921721" cy="517956"/>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b="1">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TextBox 120">
            <a:extLst>
              <a:ext uri="{FF2B5EF4-FFF2-40B4-BE49-F238E27FC236}">
                <a16:creationId xmlns:a16="http://schemas.microsoft.com/office/drawing/2014/main" xmlns="" id="{5323F67A-9438-4080-AB0F-1592FD1B35BB}"/>
              </a:ext>
            </a:extLst>
          </p:cNvPr>
          <p:cNvSpPr txBox="1"/>
          <p:nvPr/>
        </p:nvSpPr>
        <p:spPr bwMode="gray">
          <a:xfrm>
            <a:off x="6495561" y="3964417"/>
            <a:ext cx="1265086" cy="461485"/>
          </a:xfrm>
          <a:prstGeom prst="rect">
            <a:avLst/>
          </a:prstGeom>
          <a:noFill/>
          <a:ln>
            <a:noFill/>
          </a:ln>
        </p:spPr>
        <p:txBody>
          <a:bodyPr wrap="square" rtlCol="0">
            <a:noAutofit/>
          </a:bodyPr>
          <a:lstStyle/>
          <a:p>
            <a:pPr algn="ctr" fontAlgn="ctr"/>
            <a:r>
              <a:rPr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Department 1</a:t>
            </a:r>
          </a:p>
          <a:p>
            <a:pPr algn="ctr" fontAlgn="ctr"/>
            <a:r>
              <a:rPr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10.1.2.0/24</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TextBox 120">
            <a:extLst>
              <a:ext uri="{FF2B5EF4-FFF2-40B4-BE49-F238E27FC236}">
                <a16:creationId xmlns:a16="http://schemas.microsoft.com/office/drawing/2014/main" xmlns="" id="{5323F67A-9438-4080-AB0F-1592FD1B35BB}"/>
              </a:ext>
            </a:extLst>
          </p:cNvPr>
          <p:cNvSpPr txBox="1"/>
          <p:nvPr/>
        </p:nvSpPr>
        <p:spPr bwMode="gray">
          <a:xfrm>
            <a:off x="9666263" y="3964417"/>
            <a:ext cx="1265086" cy="461485"/>
          </a:xfrm>
          <a:prstGeom prst="rect">
            <a:avLst/>
          </a:prstGeom>
          <a:noFill/>
          <a:ln>
            <a:noFill/>
          </a:ln>
        </p:spPr>
        <p:txBody>
          <a:bodyPr wrap="square" rtlCol="0">
            <a:noAutofit/>
          </a:bodyPr>
          <a:lstStyle/>
          <a:p>
            <a:pPr algn="ctr" fontAlgn="ctr"/>
            <a:r>
              <a:rPr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Department 2</a:t>
            </a:r>
          </a:p>
          <a:p>
            <a:pPr algn="ctr" fontAlgn="ctr"/>
            <a:r>
              <a:rPr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10.1.3.0/24</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5"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4" cstate="print"/>
          <a:srcRect/>
          <a:stretch>
            <a:fillRect/>
          </a:stretch>
        </p:blipFill>
        <p:spPr bwMode="gray">
          <a:xfrm>
            <a:off x="8471120" y="3530450"/>
            <a:ext cx="427750" cy="349977"/>
          </a:xfrm>
          <a:prstGeom prst="rect">
            <a:avLst/>
          </a:prstGeom>
          <a:noFill/>
        </p:spPr>
      </p:pic>
      <p:sp>
        <p:nvSpPr>
          <p:cNvPr id="56" name="文本框 55"/>
          <p:cNvSpPr txBox="1"/>
          <p:nvPr/>
        </p:nvSpPr>
        <p:spPr bwMode="gray">
          <a:xfrm>
            <a:off x="8451177" y="3290975"/>
            <a:ext cx="459268" cy="273218"/>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sz="1200" dirty="0">
                <a:latin typeface="Huawei Sans" panose="020C0503030203020204" pitchFamily="34" charset="0"/>
                <a:ea typeface="方正兰亭黑简体" panose="02000000000000000000" pitchFamily="2" charset="-122"/>
                <a:sym typeface="Huawei Sans" panose="020C0503030203020204" pitchFamily="34" charset="0"/>
              </a:rPr>
              <a:t>RTA</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7" name="直接连接符 56"/>
          <p:cNvCxnSpPr>
            <a:stCxn id="49" idx="3"/>
            <a:endCxn id="55" idx="1"/>
          </p:cNvCxnSpPr>
          <p:nvPr/>
        </p:nvCxnSpPr>
        <p:spPr bwMode="gray">
          <a:xfrm>
            <a:off x="7351016" y="3705438"/>
            <a:ext cx="112010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55" idx="3"/>
            <a:endCxn id="50" idx="1"/>
          </p:cNvCxnSpPr>
          <p:nvPr/>
        </p:nvCxnSpPr>
        <p:spPr bwMode="gray">
          <a:xfrm>
            <a:off x="8898870" y="3705438"/>
            <a:ext cx="117702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椭圆 58"/>
          <p:cNvSpPr>
            <a:spLocks noChangeAspect="1"/>
          </p:cNvSpPr>
          <p:nvPr/>
        </p:nvSpPr>
        <p:spPr bwMode="gray">
          <a:xfrm>
            <a:off x="8307007" y="3594118"/>
            <a:ext cx="222641" cy="222641"/>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sz="13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T</a:t>
            </a:r>
            <a:endParaRPr lang="zh-CN" altLang="en-US" sz="13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0" name="直接箭头连接符 59"/>
          <p:cNvCxnSpPr/>
          <p:nvPr/>
        </p:nvCxnSpPr>
        <p:spPr bwMode="gray">
          <a:xfrm>
            <a:off x="7143773" y="4413815"/>
            <a:ext cx="2746567" cy="0"/>
          </a:xfrm>
          <a:prstGeom prst="straightConnector1">
            <a:avLst/>
          </a:prstGeom>
          <a:noFill/>
          <a:ln w="19050">
            <a:solidFill>
              <a:srgbClr val="EC7061"/>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cxnSp>
      <p:cxnSp>
        <p:nvCxnSpPr>
          <p:cNvPr id="61" name="直接箭头连接符 60"/>
          <p:cNvCxnSpPr/>
          <p:nvPr/>
        </p:nvCxnSpPr>
        <p:spPr bwMode="gray">
          <a:xfrm flipH="1">
            <a:off x="8529648" y="4624991"/>
            <a:ext cx="1200371" cy="0"/>
          </a:xfrm>
          <a:prstGeom prst="straightConnector1">
            <a:avLst/>
          </a:prstGeom>
          <a:noFill/>
          <a:ln w="19050">
            <a:solidFill>
              <a:srgbClr val="EC7061"/>
            </a:solidFill>
            <a:prstDash val="dash"/>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cxnSp>
      <p:sp>
        <p:nvSpPr>
          <p:cNvPr id="62" name="圆角矩形 75"/>
          <p:cNvSpPr/>
          <p:nvPr/>
        </p:nvSpPr>
        <p:spPr bwMode="gray">
          <a:xfrm>
            <a:off x="6214030" y="2445116"/>
            <a:ext cx="4669607" cy="393548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圆角矩形 75"/>
          <p:cNvSpPr/>
          <p:nvPr/>
        </p:nvSpPr>
        <p:spPr bwMode="gray">
          <a:xfrm>
            <a:off x="6205725" y="2023212"/>
            <a:ext cx="4677913" cy="419965"/>
          </a:xfrm>
          <a:prstGeom prst="roundRect">
            <a:avLst>
              <a:gd name="adj" fmla="val 10604"/>
            </a:avLst>
          </a:prstGeom>
          <a:solidFill>
            <a:srgbClr val="00B0F0"/>
          </a:solidFill>
          <a:ln>
            <a:noFill/>
          </a:ln>
        </p:spPr>
        <p:txBody>
          <a:bodyPr wrap="square" rtlCol="0" anchor="ctr" anchorCtr="0">
            <a:noAutofit/>
          </a:bodyPr>
          <a:lstStyle/>
          <a:p>
            <a:pPr algn="ctr" fontAlgn="ctr"/>
            <a:r>
              <a:rPr sz="13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Blocking the return traffic from department 1 to department 2</a:t>
            </a:r>
            <a:endParaRPr lang="zh-CN" altLang="en-US" sz="13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4" name="直接连接符 63"/>
          <p:cNvCxnSpPr/>
          <p:nvPr/>
        </p:nvCxnSpPr>
        <p:spPr bwMode="gray">
          <a:xfrm>
            <a:off x="6551107" y="4812292"/>
            <a:ext cx="4094993" cy="0"/>
          </a:xfrm>
          <a:prstGeom prst="line">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65" name="椭圆 64"/>
          <p:cNvSpPr>
            <a:spLocks noChangeAspect="1"/>
          </p:cNvSpPr>
          <p:nvPr/>
        </p:nvSpPr>
        <p:spPr bwMode="gray">
          <a:xfrm>
            <a:off x="6337683" y="2554966"/>
            <a:ext cx="222641" cy="222641"/>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sz="13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T</a:t>
            </a:r>
            <a:endParaRPr lang="zh-CN" altLang="en-US" sz="13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矩形 65"/>
          <p:cNvSpPr/>
          <p:nvPr/>
        </p:nvSpPr>
        <p:spPr bwMode="gray">
          <a:xfrm>
            <a:off x="6427338" y="2526467"/>
            <a:ext cx="1813233" cy="286214"/>
          </a:xfrm>
          <a:prstGeom prst="rect">
            <a:avLst/>
          </a:prstGeom>
        </p:spPr>
        <p:txBody>
          <a:bodyPr wrap="square">
            <a:noAutofit/>
          </a:bodyPr>
          <a:lstStyle/>
          <a:p>
            <a:pPr algn="ctr" fontAlgn="ctr"/>
            <a:r>
              <a:rPr sz="1200" dirty="0">
                <a:latin typeface="Huawei Sans" panose="020C0503030203020204" pitchFamily="34" charset="0"/>
                <a:ea typeface="方正兰亭黑简体" panose="02000000000000000000" pitchFamily="2" charset="-122"/>
                <a:sym typeface="Huawei Sans" panose="020C0503030203020204" pitchFamily="34" charset="0"/>
              </a:rPr>
              <a:t>PBR execution point</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7" name="直接箭头连接符 66"/>
          <p:cNvCxnSpPr/>
          <p:nvPr/>
        </p:nvCxnSpPr>
        <p:spPr bwMode="gray">
          <a:xfrm>
            <a:off x="6337683" y="2916336"/>
            <a:ext cx="425118" cy="0"/>
          </a:xfrm>
          <a:prstGeom prst="straightConnector1">
            <a:avLst/>
          </a:prstGeom>
          <a:noFill/>
          <a:ln w="19050">
            <a:solidFill>
              <a:srgbClr val="EC7061"/>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cxnSp>
      <p:sp>
        <p:nvSpPr>
          <p:cNvPr id="68" name="矩形 67"/>
          <p:cNvSpPr/>
          <p:nvPr/>
        </p:nvSpPr>
        <p:spPr bwMode="gray">
          <a:xfrm>
            <a:off x="6731340" y="2777212"/>
            <a:ext cx="1508003" cy="276891"/>
          </a:xfrm>
          <a:prstGeom prst="rect">
            <a:avLst/>
          </a:prstGeom>
        </p:spPr>
        <p:txBody>
          <a:bodyPr wrap="square">
            <a:noAutofit/>
          </a:bodyPr>
          <a:lstStyle/>
          <a:p>
            <a:pPr fontAlgn="ctr"/>
            <a:r>
              <a:rPr sz="1200" dirty="0">
                <a:latin typeface="Huawei Sans" panose="020C0503030203020204" pitchFamily="34" charset="0"/>
                <a:ea typeface="方正兰亭黑简体" panose="02000000000000000000" pitchFamily="2" charset="-122"/>
                <a:sym typeface="Huawei Sans" panose="020C0503030203020204" pitchFamily="34" charset="0"/>
              </a:rPr>
              <a:t>Forward traffic</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9" name="直接箭头连接符 68"/>
          <p:cNvCxnSpPr/>
          <p:nvPr/>
        </p:nvCxnSpPr>
        <p:spPr bwMode="gray">
          <a:xfrm>
            <a:off x="6337683" y="3164174"/>
            <a:ext cx="425118" cy="0"/>
          </a:xfrm>
          <a:prstGeom prst="straightConnector1">
            <a:avLst/>
          </a:prstGeom>
          <a:noFill/>
          <a:ln w="19050">
            <a:solidFill>
              <a:srgbClr val="EC7061"/>
            </a:solidFill>
            <a:prstDash val="dash"/>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cxnSp>
      <p:sp>
        <p:nvSpPr>
          <p:cNvPr id="70" name="矩形 69"/>
          <p:cNvSpPr/>
          <p:nvPr/>
        </p:nvSpPr>
        <p:spPr bwMode="gray">
          <a:xfrm>
            <a:off x="6731340" y="3025050"/>
            <a:ext cx="1508003" cy="276891"/>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Reverse</a:t>
            </a:r>
            <a:r>
              <a:rPr sz="1200" dirty="0">
                <a:latin typeface="Huawei Sans" panose="020C0503030203020204" pitchFamily="34" charset="0"/>
                <a:ea typeface="方正兰亭黑简体" panose="02000000000000000000" pitchFamily="2" charset="-122"/>
                <a:sym typeface="Huawei Sans" panose="020C0503030203020204" pitchFamily="34" charset="0"/>
              </a:rPr>
              <a:t> </a:t>
            </a:r>
            <a:r>
              <a:rPr sz="1200" dirty="0">
                <a:latin typeface="Huawei Sans" panose="020C0503030203020204" pitchFamily="34" charset="0"/>
                <a:ea typeface="方正兰亭黑简体" panose="02000000000000000000" pitchFamily="2" charset="-122"/>
                <a:sym typeface="Huawei Sans" panose="020C0503030203020204" pitchFamily="34" charset="0"/>
              </a:rPr>
              <a:t>packet</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1" name="组合 28"/>
          <p:cNvGrpSpPr>
            <a:grpSpLocks noChangeAspect="1"/>
          </p:cNvGrpSpPr>
          <p:nvPr/>
        </p:nvGrpSpPr>
        <p:grpSpPr bwMode="gray">
          <a:xfrm>
            <a:off x="3133745" y="4379005"/>
            <a:ext cx="242390" cy="242390"/>
            <a:chOff x="5076056" y="3356992"/>
            <a:chExt cx="436268" cy="436268"/>
          </a:xfrm>
        </p:grpSpPr>
        <p:sp>
          <p:nvSpPr>
            <p:cNvPr id="72"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783911" eaLnBrk="0" fontAlgn="ctr" hangingPunct="0">
                <a:spcBef>
                  <a:spcPct val="0"/>
                </a:spcBef>
                <a:spcAft>
                  <a:spcPct val="0"/>
                </a:spcAft>
              </a:pPr>
              <a:endParaRPr lang="zh-CN" altLang="en-US" sz="20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禁止符 23"/>
            <p:cNvSpPr/>
            <p:nvPr/>
          </p:nvSpPr>
          <p:spPr bwMode="gray">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4" name="组合 28"/>
          <p:cNvGrpSpPr>
            <a:grpSpLocks noChangeAspect="1"/>
          </p:cNvGrpSpPr>
          <p:nvPr/>
        </p:nvGrpSpPr>
        <p:grpSpPr bwMode="gray">
          <a:xfrm>
            <a:off x="3659946" y="6078164"/>
            <a:ext cx="242390" cy="242390"/>
            <a:chOff x="5076056" y="3356992"/>
            <a:chExt cx="436268" cy="436268"/>
          </a:xfrm>
        </p:grpSpPr>
        <p:sp>
          <p:nvSpPr>
            <p:cNvPr id="75"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783911" eaLnBrk="0" fontAlgn="ctr" hangingPunct="0">
                <a:spcBef>
                  <a:spcPct val="0"/>
                </a:spcBef>
                <a:spcAft>
                  <a:spcPct val="0"/>
                </a:spcAft>
              </a:pPr>
              <a:endParaRPr lang="zh-CN" altLang="en-US" sz="20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禁止符 23"/>
            <p:cNvSpPr/>
            <p:nvPr/>
          </p:nvSpPr>
          <p:spPr bwMode="gray">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7" name="组合 28"/>
          <p:cNvGrpSpPr>
            <a:grpSpLocks noChangeAspect="1"/>
          </p:cNvGrpSpPr>
          <p:nvPr/>
        </p:nvGrpSpPr>
        <p:grpSpPr bwMode="gray">
          <a:xfrm>
            <a:off x="8216675" y="4504076"/>
            <a:ext cx="242390" cy="242390"/>
            <a:chOff x="5076056" y="3356992"/>
            <a:chExt cx="436268" cy="436268"/>
          </a:xfrm>
        </p:grpSpPr>
        <p:sp>
          <p:nvSpPr>
            <p:cNvPr id="78"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783911" eaLnBrk="0" fontAlgn="ctr" hangingPunct="0">
                <a:spcBef>
                  <a:spcPct val="0"/>
                </a:spcBef>
                <a:spcAft>
                  <a:spcPct val="0"/>
                </a:spcAft>
              </a:pPr>
              <a:endParaRPr lang="zh-CN" altLang="en-US" sz="20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禁止符 23"/>
            <p:cNvSpPr/>
            <p:nvPr/>
          </p:nvSpPr>
          <p:spPr bwMode="gray">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0" name="组合 28"/>
          <p:cNvGrpSpPr>
            <a:grpSpLocks noChangeAspect="1"/>
          </p:cNvGrpSpPr>
          <p:nvPr/>
        </p:nvGrpSpPr>
        <p:grpSpPr bwMode="gray">
          <a:xfrm>
            <a:off x="8720991" y="6036826"/>
            <a:ext cx="242390" cy="242390"/>
            <a:chOff x="5076056" y="3356992"/>
            <a:chExt cx="436268" cy="436268"/>
          </a:xfrm>
        </p:grpSpPr>
        <p:sp>
          <p:nvSpPr>
            <p:cNvPr id="81"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783911" eaLnBrk="0" fontAlgn="ctr" hangingPunct="0">
                <a:spcBef>
                  <a:spcPct val="0"/>
                </a:spcBef>
                <a:spcAft>
                  <a:spcPct val="0"/>
                </a:spcAft>
              </a:pPr>
              <a:endParaRPr lang="zh-CN" altLang="en-US" sz="20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禁止符 23"/>
            <p:cNvSpPr/>
            <p:nvPr/>
          </p:nvSpPr>
          <p:spPr bwMode="gray">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5007553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Huawei Sans" panose="020C0503030203020204" pitchFamily="34" charset="0"/>
              </a:rPr>
              <a:t>Using Traffic-Filter to Filter Traffic</a:t>
            </a:r>
            <a:endParaRPr lang="zh-CN" altLang="en-US" dirty="0"/>
          </a:p>
        </p:txBody>
      </p:sp>
      <p:sp>
        <p:nvSpPr>
          <p:cNvPr id="3" name="矩形 2"/>
          <p:cNvSpPr/>
          <p:nvPr/>
        </p:nvSpPr>
        <p:spPr bwMode="gray">
          <a:xfrm>
            <a:off x="445913" y="5209119"/>
            <a:ext cx="5647707" cy="962094"/>
          </a:xfrm>
          <a:prstGeom prst="rect">
            <a:avLst/>
          </a:prstGeom>
        </p:spPr>
        <p:txBody>
          <a:bodyPr wrap="square">
            <a:noAutofit/>
          </a:bodyPr>
          <a:lstStyle/>
          <a:p>
            <a:pPr fontAlgn="ctr">
              <a:lnSpc>
                <a:spcPct val="125000"/>
              </a:lnSpc>
            </a:pPr>
            <a:r>
              <a:rPr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gateways of departments 1, 2, and 3 are all on RTA. It is required that </a:t>
            </a:r>
            <a:r>
              <a:rPr sz="1599" dirty="0">
                <a:latin typeface="Huawei Sans" panose="020C0503030203020204" pitchFamily="34" charset="0"/>
                <a:ea typeface="方正兰亭黑简体" panose="02000000000000000000" pitchFamily="2" charset="-122"/>
                <a:sym typeface="Huawei Sans" panose="020C0503030203020204" pitchFamily="34" charset="0"/>
              </a:rPr>
              <a:t>traffic-filter </a:t>
            </a:r>
            <a:r>
              <a:rPr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be deployed on RTA to restrict the mutual access between departments 2 and 3.</a:t>
            </a:r>
            <a:endParaRPr lang="en-US" altLang="zh-CN"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文本框 3"/>
          <p:cNvSpPr txBox="1"/>
          <p:nvPr/>
        </p:nvSpPr>
        <p:spPr bwMode="gray">
          <a:xfrm>
            <a:off x="6111689" y="2265092"/>
            <a:ext cx="5632812" cy="1322922"/>
          </a:xfrm>
          <a:prstGeom prst="rect">
            <a:avLst/>
          </a:prstGeom>
          <a:solidFill>
            <a:srgbClr val="F3FBFE"/>
          </a:solidFill>
          <a:ln>
            <a:solidFill>
              <a:srgbClr val="99DFF9"/>
            </a:solidFill>
          </a:ln>
        </p:spPr>
        <p:txBody>
          <a:bodyPr wrap="square" rtlCol="0" anchor="ctr">
            <a:noAutofit/>
          </a:bodyPr>
          <a:lstStyle/>
          <a:p>
            <a:pPr fontAlgn="ctr">
              <a:lnSpc>
                <a:spcPts val="2399"/>
              </a:lnSpc>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[RTA] </a:t>
            </a:r>
            <a:r>
              <a:rPr sz="1200" b="1" dirty="0" err="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acl</a:t>
            </a:r>
            <a:r>
              <a:rPr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number 3000</a:t>
            </a:r>
          </a:p>
          <a:p>
            <a:pPr fontAlgn="ctr">
              <a:lnSpc>
                <a:spcPts val="2399"/>
              </a:lnSpc>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[RTA-acl-adv-3000] </a:t>
            </a:r>
            <a:r>
              <a:rPr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rule 1 deny ip source 10.1.2.0 0.0.0.255 destination </a:t>
            </a:r>
            <a:endParaRPr lang="en-US" altLang="zh-CN" sz="12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10.1.3.0 0.0.0.255</a:t>
            </a:r>
          </a:p>
          <a:p>
            <a:pPr fontAlgn="ctr">
              <a:lnSpc>
                <a:spcPts val="2399"/>
              </a:lnSpc>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[RTA-acl-adv-3000] </a:t>
            </a:r>
            <a:r>
              <a:rPr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rule 2 permit ip </a:t>
            </a:r>
          </a:p>
        </p:txBody>
      </p:sp>
      <p:sp>
        <p:nvSpPr>
          <p:cNvPr id="5" name="文本框 4"/>
          <p:cNvSpPr txBox="1"/>
          <p:nvPr/>
        </p:nvSpPr>
        <p:spPr bwMode="gray">
          <a:xfrm>
            <a:off x="5873044" y="1246428"/>
            <a:ext cx="3355274" cy="380587"/>
          </a:xfrm>
          <a:prstGeom prst="rect">
            <a:avLst/>
          </a:prstGeom>
          <a:noFill/>
        </p:spPr>
        <p:txBody>
          <a:bodyPr wrap="square" rtlCol="0">
            <a:noAutofit/>
          </a:bodyPr>
          <a:lstStyle/>
          <a:p>
            <a:pPr fontAlgn="ctr"/>
            <a:r>
              <a:rPr sz="13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RTA configuration:</a:t>
            </a:r>
            <a:endParaRPr lang="zh-CN" altLang="en-US" sz="13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文本框 5"/>
          <p:cNvSpPr txBox="1"/>
          <p:nvPr/>
        </p:nvSpPr>
        <p:spPr bwMode="gray">
          <a:xfrm>
            <a:off x="5873045" y="1550062"/>
            <a:ext cx="5776878" cy="349319"/>
          </a:xfrm>
          <a:prstGeom prst="rect">
            <a:avLst/>
          </a:prstGeom>
          <a:noFill/>
        </p:spPr>
        <p:txBody>
          <a:bodyPr wrap="square" rtlCol="0">
            <a:noAutofit/>
          </a:bodyPr>
          <a:lstStyle/>
          <a:p>
            <a:pPr marL="342763" indent="-342763" fontAlgn="ctr">
              <a:lnSpc>
                <a:spcPct val="130000"/>
              </a:lnSpc>
              <a:buFont typeface="+mj-lt"/>
              <a:buAutoNum type="arabicPeriod"/>
            </a:pPr>
            <a:r>
              <a:rPr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Configure an ACL to deny the traffic originated from department 2 to department 3 and permit all the other traffic.</a:t>
            </a:r>
            <a:endParaRPr lang="zh-CN" altLang="en-US"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6"/>
          <p:cNvSpPr txBox="1"/>
          <p:nvPr/>
        </p:nvSpPr>
        <p:spPr bwMode="gray">
          <a:xfrm>
            <a:off x="6111689" y="4112317"/>
            <a:ext cx="5632812" cy="707610"/>
          </a:xfrm>
          <a:prstGeom prst="rect">
            <a:avLst/>
          </a:prstGeom>
          <a:solidFill>
            <a:srgbClr val="F3FBFE"/>
          </a:solidFill>
          <a:ln>
            <a:solidFill>
              <a:srgbClr val="99DFF9"/>
            </a:solidFill>
          </a:ln>
        </p:spPr>
        <p:txBody>
          <a:bodyPr wrap="square" rtlCol="0" anchor="ctr">
            <a:noAutofit/>
          </a:bodyPr>
          <a:lstStyle/>
          <a:p>
            <a:pPr fontAlgn="ctr">
              <a:lnSpc>
                <a:spcPts val="2399"/>
              </a:lnSpc>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[RTA] </a:t>
            </a:r>
            <a:r>
              <a:rPr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interface </a:t>
            </a:r>
            <a:r>
              <a:rPr sz="1200" b="1" dirty="0" err="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GigabitEthernet</a:t>
            </a:r>
            <a:r>
              <a:rPr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0/0/2</a:t>
            </a:r>
          </a:p>
          <a:p>
            <a:pPr fontAlgn="ctr">
              <a:lnSpc>
                <a:spcPts val="2399"/>
              </a:lnSpc>
            </a:pPr>
            <a:r>
              <a:rPr sz="1200" dirty="0">
                <a:latin typeface="Huawei Sans" panose="020C0503030203020204" pitchFamily="34" charset="0"/>
                <a:ea typeface="方正兰亭黑简体" panose="02000000000000000000" pitchFamily="2" charset="-122"/>
                <a:sym typeface="Huawei Sans" panose="020C0503030203020204" pitchFamily="34" charset="0"/>
              </a:rPr>
              <a:t>[</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RTA</a:t>
            </a:r>
            <a:r>
              <a:rPr sz="1200" dirty="0">
                <a:latin typeface="Huawei Sans" panose="020C0503030203020204" pitchFamily="34" charset="0"/>
                <a:ea typeface="方正兰亭黑简体" panose="02000000000000000000" pitchFamily="2" charset="-122"/>
                <a:sym typeface="Huawei Sans" panose="020C0503030203020204" pitchFamily="34" charset="0"/>
              </a:rPr>
              <a:t>-GigabitEthernet0/0/2] </a:t>
            </a:r>
            <a:r>
              <a:rPr sz="1200" b="1" dirty="0">
                <a:latin typeface="Huawei Sans" panose="020C0503030203020204" pitchFamily="34" charset="0"/>
                <a:ea typeface="方正兰亭黑简体" panose="02000000000000000000" pitchFamily="2" charset="-122"/>
                <a:sym typeface="Huawei Sans" panose="020C0503030203020204" pitchFamily="34" charset="0"/>
              </a:rPr>
              <a:t>traffic-filter outbound </a:t>
            </a:r>
            <a:r>
              <a:rPr sz="1200" b="1" dirty="0" err="1">
                <a:latin typeface="Huawei Sans" panose="020C0503030203020204" pitchFamily="34" charset="0"/>
                <a:ea typeface="方正兰亭黑简体" panose="02000000000000000000" pitchFamily="2" charset="-122"/>
                <a:sym typeface="Huawei Sans" panose="020C0503030203020204" pitchFamily="34" charset="0"/>
              </a:rPr>
              <a:t>acl</a:t>
            </a:r>
            <a:r>
              <a:rPr sz="1200" b="1" dirty="0">
                <a:latin typeface="Huawei Sans" panose="020C0503030203020204" pitchFamily="34" charset="0"/>
                <a:ea typeface="方正兰亭黑简体" panose="02000000000000000000" pitchFamily="2" charset="-122"/>
                <a:sym typeface="Huawei Sans" panose="020C0503030203020204" pitchFamily="34" charset="0"/>
              </a:rPr>
              <a:t> 3000 </a:t>
            </a:r>
            <a:endParaRPr lang="en-US" altLang="zh-CN" sz="12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8" name="文本框 7"/>
          <p:cNvSpPr txBox="1"/>
          <p:nvPr/>
        </p:nvSpPr>
        <p:spPr bwMode="gray">
          <a:xfrm>
            <a:off x="5873045" y="3667594"/>
            <a:ext cx="5776878" cy="372265"/>
          </a:xfrm>
          <a:prstGeom prst="rect">
            <a:avLst/>
          </a:prstGeom>
          <a:noFill/>
        </p:spPr>
        <p:txBody>
          <a:bodyPr wrap="square" rtlCol="0">
            <a:noAutofit/>
          </a:bodyPr>
          <a:lstStyle/>
          <a:p>
            <a:pPr marL="342763" indent="-342763" fontAlgn="ctr">
              <a:lnSpc>
                <a:spcPct val="130000"/>
              </a:lnSpc>
              <a:buFont typeface="+mj-lt"/>
              <a:buAutoNum type="arabicPeriod" startAt="2"/>
            </a:pPr>
            <a:r>
              <a:rPr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Apply </a:t>
            </a:r>
            <a:r>
              <a:rPr lang="en-US"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a:t>
            </a:r>
            <a:r>
              <a:rPr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traffic-filter </a:t>
            </a:r>
            <a:r>
              <a:rPr lang="en-US"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to</a:t>
            </a:r>
            <a:r>
              <a:rPr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endParaRPr lang="zh-CN" altLang="en-US"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文本框 8"/>
          <p:cNvSpPr txBox="1"/>
          <p:nvPr/>
        </p:nvSpPr>
        <p:spPr bwMode="gray">
          <a:xfrm>
            <a:off x="6093621" y="4887198"/>
            <a:ext cx="5667066" cy="372265"/>
          </a:xfrm>
          <a:prstGeom prst="rect">
            <a:avLst/>
          </a:prstGeom>
          <a:noFill/>
        </p:spPr>
        <p:txBody>
          <a:bodyPr wrap="square" rtlCol="0">
            <a:noAutofit/>
          </a:bodyPr>
          <a:lstStyle/>
          <a:p>
            <a:pPr fontAlgn="ctr">
              <a:lnSpc>
                <a:spcPct val="130000"/>
              </a:lnSpc>
            </a:pPr>
            <a:r>
              <a:rPr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Question: Are there any other options to configure ACL rule and traffic-filter on interfaces?</a:t>
            </a:r>
            <a:endParaRPr lang="zh-CN" altLang="en-US"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 name="图片 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612753" y="4109554"/>
            <a:ext cx="504560" cy="413739"/>
          </a:xfrm>
          <a:prstGeom prst="rect">
            <a:avLst/>
          </a:prstGeom>
        </p:spPr>
      </p:pic>
      <p:cxnSp>
        <p:nvCxnSpPr>
          <p:cNvPr id="11" name="Straight Connector 52"/>
          <p:cNvCxnSpPr>
            <a:stCxn id="28" idx="2"/>
            <a:endCxn id="14" idx="0"/>
          </p:cNvCxnSpPr>
          <p:nvPr/>
        </p:nvCxnSpPr>
        <p:spPr bwMode="gray">
          <a:xfrm flipH="1">
            <a:off x="1865034" y="2373967"/>
            <a:ext cx="1427279" cy="812700"/>
          </a:xfrm>
          <a:prstGeom prst="line">
            <a:avLst/>
          </a:prstGeom>
          <a:ln w="19050">
            <a:solidFill>
              <a:schemeClr val="tx1">
                <a:alpha val="27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52"/>
          <p:cNvCxnSpPr>
            <a:stCxn id="28" idx="2"/>
            <a:endCxn id="16" idx="0"/>
          </p:cNvCxnSpPr>
          <p:nvPr/>
        </p:nvCxnSpPr>
        <p:spPr bwMode="gray">
          <a:xfrm>
            <a:off x="3292315" y="2373967"/>
            <a:ext cx="1369582" cy="812700"/>
          </a:xfrm>
          <a:prstGeom prst="line">
            <a:avLst/>
          </a:prstGeom>
          <a:ln w="19050">
            <a:solidFill>
              <a:schemeClr val="tx1">
                <a:alpha val="27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52"/>
          <p:cNvCxnSpPr>
            <a:stCxn id="28" idx="2"/>
            <a:endCxn id="15" idx="0"/>
          </p:cNvCxnSpPr>
          <p:nvPr/>
        </p:nvCxnSpPr>
        <p:spPr bwMode="gray">
          <a:xfrm flipH="1">
            <a:off x="3282088" y="2373967"/>
            <a:ext cx="10227" cy="812700"/>
          </a:xfrm>
          <a:prstGeom prst="line">
            <a:avLst/>
          </a:prstGeom>
          <a:ln w="19050">
            <a:solidFill>
              <a:schemeClr val="tx1">
                <a:alpha val="27000"/>
              </a:schemeClr>
            </a:solidFill>
          </a:ln>
        </p:spPr>
        <p:style>
          <a:lnRef idx="1">
            <a:schemeClr val="accent1"/>
          </a:lnRef>
          <a:fillRef idx="0">
            <a:schemeClr val="accent1"/>
          </a:fillRef>
          <a:effectRef idx="0">
            <a:schemeClr val="accent1"/>
          </a:effectRef>
          <a:fontRef idx="minor">
            <a:schemeClr val="tx1"/>
          </a:fontRef>
        </p:style>
      </p:cxnSp>
      <p:pic>
        <p:nvPicPr>
          <p:cNvPr id="14" name="图片 13"/>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617739" y="3186667"/>
            <a:ext cx="494590" cy="405565"/>
          </a:xfrm>
          <a:prstGeom prst="rect">
            <a:avLst/>
          </a:prstGeom>
        </p:spPr>
      </p:pic>
      <p:pic>
        <p:nvPicPr>
          <p:cNvPr id="15" name="图片 14"/>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034791" y="3186667"/>
            <a:ext cx="494590" cy="405565"/>
          </a:xfrm>
          <a:prstGeom prst="rect">
            <a:avLst/>
          </a:prstGeom>
        </p:spPr>
      </p:pic>
      <p:pic>
        <p:nvPicPr>
          <p:cNvPr id="16" name="图片 15"/>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414600" y="3186667"/>
            <a:ext cx="494590" cy="405565"/>
          </a:xfrm>
          <a:prstGeom prst="rect">
            <a:avLst/>
          </a:prstGeom>
        </p:spPr>
      </p:pic>
      <p:pic>
        <p:nvPicPr>
          <p:cNvPr id="17" name="图片 1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29806" y="4109554"/>
            <a:ext cx="504560" cy="413739"/>
          </a:xfrm>
          <a:prstGeom prst="rect">
            <a:avLst/>
          </a:prstGeom>
        </p:spPr>
      </p:pic>
      <p:pic>
        <p:nvPicPr>
          <p:cNvPr id="18" name="图片 1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404630" y="4109554"/>
            <a:ext cx="504560" cy="413739"/>
          </a:xfrm>
          <a:prstGeom prst="rect">
            <a:avLst/>
          </a:prstGeom>
        </p:spPr>
      </p:pic>
      <p:cxnSp>
        <p:nvCxnSpPr>
          <p:cNvPr id="19" name="Straight Connector 52"/>
          <p:cNvCxnSpPr/>
          <p:nvPr/>
        </p:nvCxnSpPr>
        <p:spPr bwMode="gray">
          <a:xfrm flipH="1">
            <a:off x="1861333" y="3592232"/>
            <a:ext cx="7399" cy="517323"/>
          </a:xfrm>
          <a:prstGeom prst="line">
            <a:avLst/>
          </a:prstGeom>
          <a:ln w="19050">
            <a:solidFill>
              <a:schemeClr val="tx1">
                <a:alpha val="27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52"/>
          <p:cNvCxnSpPr>
            <a:stCxn id="16" idx="2"/>
            <a:endCxn id="18" idx="0"/>
          </p:cNvCxnSpPr>
          <p:nvPr/>
        </p:nvCxnSpPr>
        <p:spPr bwMode="gray">
          <a:xfrm flipH="1">
            <a:off x="4656910" y="3592232"/>
            <a:ext cx="4986" cy="517323"/>
          </a:xfrm>
          <a:prstGeom prst="line">
            <a:avLst/>
          </a:prstGeom>
          <a:ln w="19050">
            <a:solidFill>
              <a:schemeClr val="tx1">
                <a:alpha val="27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52"/>
          <p:cNvCxnSpPr>
            <a:stCxn id="15" idx="2"/>
            <a:endCxn id="17" idx="0"/>
          </p:cNvCxnSpPr>
          <p:nvPr/>
        </p:nvCxnSpPr>
        <p:spPr bwMode="gray">
          <a:xfrm flipH="1">
            <a:off x="3282086" y="3592232"/>
            <a:ext cx="1" cy="517323"/>
          </a:xfrm>
          <a:prstGeom prst="line">
            <a:avLst/>
          </a:prstGeom>
          <a:ln w="19050">
            <a:solidFill>
              <a:schemeClr val="tx1">
                <a:alpha val="27000"/>
              </a:schemeClr>
            </a:solidFill>
          </a:ln>
        </p:spPr>
        <p:style>
          <a:lnRef idx="1">
            <a:schemeClr val="accent1"/>
          </a:lnRef>
          <a:fillRef idx="0">
            <a:schemeClr val="accent1"/>
          </a:fillRef>
          <a:effectRef idx="0">
            <a:schemeClr val="accent1"/>
          </a:effectRef>
          <a:fontRef idx="minor">
            <a:schemeClr val="tx1"/>
          </a:fontRef>
        </p:style>
      </p:cxnSp>
      <p:sp>
        <p:nvSpPr>
          <p:cNvPr id="22" name="矩形 21">
            <a:extLst>
              <a:ext uri="{FF2B5EF4-FFF2-40B4-BE49-F238E27FC236}">
                <a16:creationId xmlns:a16="http://schemas.microsoft.com/office/drawing/2014/main" xmlns="" id="{63EC1A45-DE44-4732-A300-8A63DEFB1977}"/>
              </a:ext>
            </a:extLst>
          </p:cNvPr>
          <p:cNvSpPr/>
          <p:nvPr/>
        </p:nvSpPr>
        <p:spPr bwMode="gray">
          <a:xfrm>
            <a:off x="1343455" y="4035746"/>
            <a:ext cx="1043157" cy="586195"/>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b="1">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Box 120">
            <a:extLst>
              <a:ext uri="{FF2B5EF4-FFF2-40B4-BE49-F238E27FC236}">
                <a16:creationId xmlns:a16="http://schemas.microsoft.com/office/drawing/2014/main" xmlns="" id="{5323F67A-9438-4080-AB0F-1592FD1B35BB}"/>
              </a:ext>
            </a:extLst>
          </p:cNvPr>
          <p:cNvSpPr txBox="1"/>
          <p:nvPr/>
        </p:nvSpPr>
        <p:spPr bwMode="gray">
          <a:xfrm>
            <a:off x="1149153" y="4621941"/>
            <a:ext cx="1431759" cy="522285"/>
          </a:xfrm>
          <a:prstGeom prst="rect">
            <a:avLst/>
          </a:prstGeom>
          <a:noFill/>
          <a:ln>
            <a:noFill/>
          </a:ln>
        </p:spPr>
        <p:txBody>
          <a:bodyPr wrap="square" rtlCol="0">
            <a:noAutofit/>
          </a:bodyPr>
          <a:lstStyle/>
          <a:p>
            <a:pPr algn="ctr" fontAlgn="ctr"/>
            <a:r>
              <a:rPr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Department 1</a:t>
            </a:r>
          </a:p>
          <a:p>
            <a:pPr algn="ctr" fontAlgn="ctr"/>
            <a:r>
              <a:rPr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10.1.1.0/24</a:t>
            </a:r>
          </a:p>
        </p:txBody>
      </p:sp>
      <p:sp>
        <p:nvSpPr>
          <p:cNvPr id="24" name="矩形 23">
            <a:extLst>
              <a:ext uri="{FF2B5EF4-FFF2-40B4-BE49-F238E27FC236}">
                <a16:creationId xmlns:a16="http://schemas.microsoft.com/office/drawing/2014/main" xmlns="" id="{63EC1A45-DE44-4732-A300-8A63DEFB1977}"/>
              </a:ext>
            </a:extLst>
          </p:cNvPr>
          <p:cNvSpPr/>
          <p:nvPr/>
        </p:nvSpPr>
        <p:spPr bwMode="gray">
          <a:xfrm>
            <a:off x="2760508" y="4035746"/>
            <a:ext cx="1043157" cy="586195"/>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b="1">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矩形 24">
            <a:extLst>
              <a:ext uri="{FF2B5EF4-FFF2-40B4-BE49-F238E27FC236}">
                <a16:creationId xmlns:a16="http://schemas.microsoft.com/office/drawing/2014/main" xmlns="" id="{63EC1A45-DE44-4732-A300-8A63DEFB1977}"/>
              </a:ext>
            </a:extLst>
          </p:cNvPr>
          <p:cNvSpPr/>
          <p:nvPr/>
        </p:nvSpPr>
        <p:spPr bwMode="gray">
          <a:xfrm>
            <a:off x="4135333" y="4035746"/>
            <a:ext cx="1043157" cy="586195"/>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b="1">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Box 120">
            <a:extLst>
              <a:ext uri="{FF2B5EF4-FFF2-40B4-BE49-F238E27FC236}">
                <a16:creationId xmlns:a16="http://schemas.microsoft.com/office/drawing/2014/main" xmlns="" id="{5323F67A-9438-4080-AB0F-1592FD1B35BB}"/>
              </a:ext>
            </a:extLst>
          </p:cNvPr>
          <p:cNvSpPr txBox="1"/>
          <p:nvPr/>
        </p:nvSpPr>
        <p:spPr bwMode="gray">
          <a:xfrm>
            <a:off x="2566206" y="4621941"/>
            <a:ext cx="1431759" cy="522285"/>
          </a:xfrm>
          <a:prstGeom prst="rect">
            <a:avLst/>
          </a:prstGeom>
          <a:noFill/>
          <a:ln>
            <a:noFill/>
          </a:ln>
        </p:spPr>
        <p:txBody>
          <a:bodyPr wrap="square" rtlCol="0">
            <a:noAutofit/>
          </a:bodyPr>
          <a:lstStyle/>
          <a:p>
            <a:pPr algn="ctr" fontAlgn="ctr"/>
            <a:r>
              <a:rPr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Department 2</a:t>
            </a:r>
          </a:p>
          <a:p>
            <a:pPr algn="ctr" fontAlgn="ctr"/>
            <a:r>
              <a:rPr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10.1.2.0/24</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Box 120">
            <a:extLst>
              <a:ext uri="{FF2B5EF4-FFF2-40B4-BE49-F238E27FC236}">
                <a16:creationId xmlns:a16="http://schemas.microsoft.com/office/drawing/2014/main" xmlns="" id="{5323F67A-9438-4080-AB0F-1592FD1B35BB}"/>
              </a:ext>
            </a:extLst>
          </p:cNvPr>
          <p:cNvSpPr txBox="1"/>
          <p:nvPr/>
        </p:nvSpPr>
        <p:spPr bwMode="gray">
          <a:xfrm>
            <a:off x="3941031" y="4621941"/>
            <a:ext cx="1431759" cy="522285"/>
          </a:xfrm>
          <a:prstGeom prst="rect">
            <a:avLst/>
          </a:prstGeom>
          <a:noFill/>
          <a:ln>
            <a:noFill/>
          </a:ln>
        </p:spPr>
        <p:txBody>
          <a:bodyPr wrap="square" rtlCol="0">
            <a:noAutofit/>
          </a:bodyPr>
          <a:lstStyle/>
          <a:p>
            <a:pPr algn="ctr" fontAlgn="ctr"/>
            <a:r>
              <a:rPr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Department 3</a:t>
            </a:r>
          </a:p>
          <a:p>
            <a:pPr algn="ctr" fontAlgn="ctr"/>
            <a:r>
              <a:rPr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10.1.3.0/24</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8"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5" cstate="print"/>
          <a:srcRect/>
          <a:stretch>
            <a:fillRect/>
          </a:stretch>
        </p:blipFill>
        <p:spPr bwMode="gray">
          <a:xfrm>
            <a:off x="3050261" y="1977881"/>
            <a:ext cx="484105" cy="396086"/>
          </a:xfrm>
          <a:prstGeom prst="rect">
            <a:avLst/>
          </a:prstGeom>
          <a:noFill/>
        </p:spPr>
      </p:pic>
      <p:sp>
        <p:nvSpPr>
          <p:cNvPr id="29" name="文本框 28"/>
          <p:cNvSpPr txBox="1"/>
          <p:nvPr/>
        </p:nvSpPr>
        <p:spPr bwMode="gray">
          <a:xfrm>
            <a:off x="2321180" y="2293709"/>
            <a:ext cx="848016" cy="309214"/>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GE0/0/0</a:t>
            </a: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框 29"/>
          <p:cNvSpPr txBox="1"/>
          <p:nvPr/>
        </p:nvSpPr>
        <p:spPr bwMode="gray">
          <a:xfrm>
            <a:off x="2858077" y="2532285"/>
            <a:ext cx="848016" cy="309214"/>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GE0/0/1</a:t>
            </a: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p:cNvSpPr txBox="1"/>
          <p:nvPr/>
        </p:nvSpPr>
        <p:spPr bwMode="gray">
          <a:xfrm>
            <a:off x="3517022" y="2293709"/>
            <a:ext cx="848016" cy="309214"/>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GE0/0/2</a:t>
            </a: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p:cNvSpPr txBox="1"/>
          <p:nvPr/>
        </p:nvSpPr>
        <p:spPr bwMode="gray">
          <a:xfrm>
            <a:off x="3027691" y="1694334"/>
            <a:ext cx="519775" cy="309214"/>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RTA</a:t>
            </a: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3" name="组合 32"/>
          <p:cNvGrpSpPr/>
          <p:nvPr/>
        </p:nvGrpSpPr>
        <p:grpSpPr bwMode="gray">
          <a:xfrm>
            <a:off x="3193933" y="2857034"/>
            <a:ext cx="1259713" cy="1117957"/>
            <a:chOff x="3195180" y="2856810"/>
            <a:chExt cx="1260205" cy="1118394"/>
          </a:xfrm>
        </p:grpSpPr>
        <p:sp>
          <p:nvSpPr>
            <p:cNvPr id="34" name="任意多边形 33"/>
            <p:cNvSpPr/>
            <p:nvPr/>
          </p:nvSpPr>
          <p:spPr bwMode="gray">
            <a:xfrm>
              <a:off x="3195180" y="2856810"/>
              <a:ext cx="1260205" cy="1118394"/>
            </a:xfrm>
            <a:custGeom>
              <a:avLst/>
              <a:gdLst>
                <a:gd name="connsiteX0" fmla="*/ 0 w 1113503"/>
                <a:gd name="connsiteY0" fmla="*/ 988200 h 988200"/>
                <a:gd name="connsiteX1" fmla="*/ 317090 w 1113503"/>
                <a:gd name="connsiteY1" fmla="*/ 58 h 988200"/>
                <a:gd name="connsiteX2" fmla="*/ 1113503 w 1113503"/>
                <a:gd name="connsiteY2" fmla="*/ 951329 h 988200"/>
              </a:gdLst>
              <a:ahLst/>
              <a:cxnLst>
                <a:cxn ang="0">
                  <a:pos x="connsiteX0" y="connsiteY0"/>
                </a:cxn>
                <a:cxn ang="0">
                  <a:pos x="connsiteX1" y="connsiteY1"/>
                </a:cxn>
                <a:cxn ang="0">
                  <a:pos x="connsiteX2" y="connsiteY2"/>
                </a:cxn>
              </a:cxnLst>
              <a:rect l="l" t="t" r="r" b="b"/>
              <a:pathLst>
                <a:path w="1113503" h="988200">
                  <a:moveTo>
                    <a:pt x="0" y="988200"/>
                  </a:moveTo>
                  <a:cubicBezTo>
                    <a:pt x="65753" y="497201"/>
                    <a:pt x="131506" y="6203"/>
                    <a:pt x="317090" y="58"/>
                  </a:cubicBezTo>
                  <a:cubicBezTo>
                    <a:pt x="502674" y="-6087"/>
                    <a:pt x="808088" y="472621"/>
                    <a:pt x="1113503" y="951329"/>
                  </a:cubicBezTo>
                </a:path>
              </a:pathLst>
            </a:custGeom>
            <a:noFill/>
            <a:ln w="19050">
              <a:solidFill>
                <a:srgbClr val="EC7061"/>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5" name="组合 28"/>
            <p:cNvGrpSpPr>
              <a:grpSpLocks noChangeAspect="1"/>
            </p:cNvGrpSpPr>
            <p:nvPr/>
          </p:nvGrpSpPr>
          <p:grpSpPr bwMode="gray">
            <a:xfrm>
              <a:off x="4127355" y="3521646"/>
              <a:ext cx="288969" cy="288969"/>
              <a:chOff x="5076056" y="3356992"/>
              <a:chExt cx="436268" cy="436268"/>
            </a:xfrm>
          </p:grpSpPr>
          <p:sp>
            <p:nvSpPr>
              <p:cNvPr id="36"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783911" eaLnBrk="0" fontAlgn="ctr" hangingPunct="0">
                  <a:spcBef>
                    <a:spcPct val="0"/>
                  </a:spcBef>
                  <a:spcAft>
                    <a:spcPct val="0"/>
                  </a:spcAft>
                </a:pPr>
                <a:endParaRPr lang="zh-CN" altLang="en-US" sz="20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禁止符 23"/>
              <p:cNvSpPr/>
              <p:nvPr/>
            </p:nvSpPr>
            <p:spPr bwMode="gray">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Tree>
    <p:extLst>
      <p:ext uri="{BB962C8B-B14F-4D97-AF65-F5344CB8AC3E}">
        <p14:creationId xmlns:p14="http://schemas.microsoft.com/office/powerpoint/2010/main" val="212511567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Using MQC to Filter Traffic (1)</a:t>
            </a:r>
            <a:endParaRPr lang="zh-CN" altLang="en-US" dirty="0"/>
          </a:p>
        </p:txBody>
      </p:sp>
      <p:sp>
        <p:nvSpPr>
          <p:cNvPr id="38" name="文本框 37"/>
          <p:cNvSpPr txBox="1"/>
          <p:nvPr/>
        </p:nvSpPr>
        <p:spPr bwMode="gray">
          <a:xfrm>
            <a:off x="6111689" y="2196719"/>
            <a:ext cx="5632812" cy="976233"/>
          </a:xfrm>
          <a:prstGeom prst="rect">
            <a:avLst/>
          </a:prstGeom>
          <a:solidFill>
            <a:srgbClr val="F3FBFE"/>
          </a:solidFill>
          <a:ln>
            <a:solidFill>
              <a:srgbClr val="99DFF9"/>
            </a:solidFill>
          </a:ln>
        </p:spPr>
        <p:txBody>
          <a:bodyPr wrap="square" rtlCol="0" anchor="ctr">
            <a:noAutofit/>
          </a:bodyPr>
          <a:lstStyle/>
          <a:p>
            <a:pPr fontAlgn="ctr">
              <a:lnSpc>
                <a:spcPts val="2399"/>
              </a:lnSpc>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[RTA] </a:t>
            </a:r>
            <a:r>
              <a:rPr sz="1200" b="1" dirty="0" err="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acl</a:t>
            </a:r>
            <a:r>
              <a:rPr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number 3000</a:t>
            </a:r>
          </a:p>
          <a:p>
            <a:pPr fontAlgn="ctr">
              <a:lnSpc>
                <a:spcPts val="2399"/>
              </a:lnSpc>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[RTA-acl-adv-3000] </a:t>
            </a:r>
            <a:r>
              <a:rPr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rule 1 permit ip source 10.1.2.0 0.0.0.255 destination </a:t>
            </a:r>
            <a:endParaRPr lang="en-US" altLang="zh-CN" sz="12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10.1.3.0 0.0.0.255</a:t>
            </a:r>
          </a:p>
        </p:txBody>
      </p:sp>
      <p:sp>
        <p:nvSpPr>
          <p:cNvPr id="39" name="文本框 38"/>
          <p:cNvSpPr txBox="1"/>
          <p:nvPr/>
        </p:nvSpPr>
        <p:spPr bwMode="gray">
          <a:xfrm>
            <a:off x="5873044" y="1228851"/>
            <a:ext cx="2933408" cy="186831"/>
          </a:xfrm>
          <a:prstGeom prst="rect">
            <a:avLst/>
          </a:prstGeom>
          <a:noFill/>
        </p:spPr>
        <p:txBody>
          <a:bodyPr wrap="square" rtlCol="0">
            <a:noAutofit/>
          </a:bodyPr>
          <a:lstStyle/>
          <a:p>
            <a:pPr fontAlgn="ctr"/>
            <a:r>
              <a:rPr sz="13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RTA configuration:</a:t>
            </a:r>
            <a:endParaRPr lang="zh-CN" altLang="en-US" sz="13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bwMode="gray">
          <a:xfrm>
            <a:off x="5873045" y="1532485"/>
            <a:ext cx="5776878" cy="349319"/>
          </a:xfrm>
          <a:prstGeom prst="rect">
            <a:avLst/>
          </a:prstGeom>
          <a:noFill/>
        </p:spPr>
        <p:txBody>
          <a:bodyPr wrap="square" rtlCol="0">
            <a:noAutofit/>
          </a:bodyPr>
          <a:lstStyle/>
          <a:p>
            <a:pPr marL="342763" indent="-342763" fontAlgn="ctr">
              <a:lnSpc>
                <a:spcPct val="130000"/>
              </a:lnSpc>
              <a:buFont typeface="+mj-lt"/>
              <a:buAutoNum type="arabicPeriod"/>
            </a:pPr>
            <a:r>
              <a:rPr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Configure an ACL to match the traffic originated from department 2 to department 3.</a:t>
            </a:r>
            <a:endParaRPr lang="zh-CN" altLang="en-US"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6111689" y="3871227"/>
            <a:ext cx="5632812" cy="1322922"/>
          </a:xfrm>
          <a:prstGeom prst="rect">
            <a:avLst/>
          </a:prstGeom>
          <a:solidFill>
            <a:srgbClr val="F3FBFE"/>
          </a:solidFill>
          <a:ln>
            <a:solidFill>
              <a:srgbClr val="99DFF9"/>
            </a:solidFill>
          </a:ln>
        </p:spPr>
        <p:txBody>
          <a:bodyPr wrap="square" rtlCol="0" anchor="ctr">
            <a:noAutofit/>
          </a:bodyPr>
          <a:lstStyle/>
          <a:p>
            <a:pPr fontAlgn="ctr">
              <a:lnSpc>
                <a:spcPts val="2399"/>
              </a:lnSpc>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[RTA] </a:t>
            </a:r>
            <a:r>
              <a:rPr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traffic classifier 2_3 </a:t>
            </a:r>
            <a:endParaRPr lang="en-US" altLang="zh-CN" sz="12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sz="1200" dirty="0">
                <a:latin typeface="Huawei Sans" panose="020C0503030203020204" pitchFamily="34" charset="0"/>
                <a:ea typeface="方正兰亭黑简体" panose="02000000000000000000" pitchFamily="2" charset="-122"/>
                <a:sym typeface="Huawei Sans" panose="020C0503030203020204" pitchFamily="34" charset="0"/>
              </a:rPr>
              <a:t>[</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RTA</a:t>
            </a:r>
            <a:r>
              <a:rPr sz="1200" dirty="0">
                <a:latin typeface="Huawei Sans" panose="020C0503030203020204" pitchFamily="34" charset="0"/>
                <a:ea typeface="方正兰亭黑简体" panose="02000000000000000000" pitchFamily="2" charset="-122"/>
                <a:sym typeface="Huawei Sans" panose="020C0503030203020204" pitchFamily="34" charset="0"/>
              </a:rPr>
              <a:t>-classifier-2_3] </a:t>
            </a:r>
            <a:r>
              <a:rPr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if-match </a:t>
            </a:r>
            <a:r>
              <a:rPr sz="1200" b="1" dirty="0" err="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acl</a:t>
            </a:r>
            <a:r>
              <a:rPr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3000</a:t>
            </a:r>
          </a:p>
          <a:p>
            <a:pPr fontAlgn="ctr">
              <a:lnSpc>
                <a:spcPts val="2399"/>
              </a:lnSpc>
            </a:pPr>
            <a:r>
              <a:rPr sz="1200" dirty="0">
                <a:latin typeface="Huawei Sans" panose="020C0503030203020204" pitchFamily="34" charset="0"/>
                <a:ea typeface="方正兰亭黑简体" panose="02000000000000000000" pitchFamily="2" charset="-122"/>
                <a:sym typeface="Huawei Sans" panose="020C0503030203020204" pitchFamily="34" charset="0"/>
              </a:rPr>
              <a:t>[</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RTA</a:t>
            </a:r>
            <a:r>
              <a:rPr sz="1200" dirty="0">
                <a:latin typeface="Huawei Sans" panose="020C0503030203020204" pitchFamily="34" charset="0"/>
                <a:ea typeface="方正兰亭黑简体" panose="02000000000000000000" pitchFamily="2" charset="-122"/>
                <a:sym typeface="Huawei Sans" panose="020C0503030203020204" pitchFamily="34" charset="0"/>
              </a:rPr>
              <a:t>] </a:t>
            </a:r>
            <a:r>
              <a:rPr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traffic behavior 2_3</a:t>
            </a:r>
            <a:endParaRPr lang="en-US" altLang="zh-CN" sz="12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sz="1200" dirty="0">
                <a:latin typeface="Huawei Sans" panose="020C0503030203020204" pitchFamily="34" charset="0"/>
                <a:ea typeface="方正兰亭黑简体" panose="02000000000000000000" pitchFamily="2" charset="-122"/>
                <a:sym typeface="Huawei Sans" panose="020C0503030203020204" pitchFamily="34" charset="0"/>
              </a:rPr>
              <a:t>[</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RTA</a:t>
            </a:r>
            <a:r>
              <a:rPr sz="1200" dirty="0">
                <a:latin typeface="Huawei Sans" panose="020C0503030203020204" pitchFamily="34" charset="0"/>
                <a:ea typeface="方正兰亭黑简体" panose="02000000000000000000" pitchFamily="2" charset="-122"/>
                <a:sym typeface="Huawei Sans" panose="020C0503030203020204" pitchFamily="34" charset="0"/>
              </a:rPr>
              <a:t>-behavior-</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2_3</a:t>
            </a:r>
            <a:r>
              <a:rPr sz="1200" dirty="0">
                <a:latin typeface="Huawei Sans" panose="020C0503030203020204" pitchFamily="34" charset="0"/>
                <a:ea typeface="方正兰亭黑简体" panose="02000000000000000000" pitchFamily="2" charset="-122"/>
                <a:sym typeface="Huawei Sans" panose="020C0503030203020204" pitchFamily="34" charset="0"/>
              </a:rPr>
              <a:t>] </a:t>
            </a:r>
            <a:r>
              <a:rPr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deny</a:t>
            </a:r>
            <a:endParaRPr lang="en-US" altLang="zh-CN" sz="12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42" name="文本框 41"/>
          <p:cNvSpPr txBox="1"/>
          <p:nvPr/>
        </p:nvSpPr>
        <p:spPr bwMode="gray">
          <a:xfrm>
            <a:off x="5873045" y="3180104"/>
            <a:ext cx="5776878" cy="372265"/>
          </a:xfrm>
          <a:prstGeom prst="rect">
            <a:avLst/>
          </a:prstGeom>
          <a:noFill/>
        </p:spPr>
        <p:txBody>
          <a:bodyPr wrap="square" rtlCol="0">
            <a:noAutofit/>
          </a:bodyPr>
          <a:lstStyle/>
          <a:p>
            <a:pPr marL="342763" indent="-342763" fontAlgn="ctr">
              <a:lnSpc>
                <a:spcPct val="130000"/>
              </a:lnSpc>
              <a:buFont typeface="+mj-lt"/>
              <a:buAutoNum type="arabicPeriod" startAt="2"/>
            </a:pPr>
            <a:r>
              <a:rPr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Create a traffic classifier named </a:t>
            </a:r>
            <a:r>
              <a:rPr sz="13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2_3</a:t>
            </a:r>
            <a:r>
              <a:rPr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and a traffic behavior named </a:t>
            </a:r>
            <a:r>
              <a:rPr sz="13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2_3</a:t>
            </a:r>
            <a:r>
              <a:rPr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p:cNvSpPr txBox="1"/>
          <p:nvPr/>
        </p:nvSpPr>
        <p:spPr bwMode="gray">
          <a:xfrm>
            <a:off x="6093621" y="5255270"/>
            <a:ext cx="5667066" cy="1101970"/>
          </a:xfrm>
          <a:prstGeom prst="rect">
            <a:avLst/>
          </a:prstGeom>
          <a:noFill/>
        </p:spPr>
        <p:txBody>
          <a:bodyPr wrap="square" rtlCol="0">
            <a:noAutofit/>
          </a:bodyPr>
          <a:lstStyle/>
          <a:p>
            <a:pPr fontAlgn="ctr"/>
            <a:r>
              <a:rPr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When you filter packets matching an ACL rule, if the ACL rule is set to permit, the device processes the packets according to the action (deny or permit) configured in the traffic behavior. If the ACL rule is set to deny, the device discards the packets regardless of whether deny or permit is configured in the traffic behavior.</a:t>
            </a:r>
          </a:p>
        </p:txBody>
      </p:sp>
      <p:pic>
        <p:nvPicPr>
          <p:cNvPr id="44" name="图片 4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612753" y="4109554"/>
            <a:ext cx="504560" cy="413739"/>
          </a:xfrm>
          <a:prstGeom prst="rect">
            <a:avLst/>
          </a:prstGeom>
        </p:spPr>
      </p:pic>
      <p:cxnSp>
        <p:nvCxnSpPr>
          <p:cNvPr id="45" name="Straight Connector 52"/>
          <p:cNvCxnSpPr>
            <a:stCxn id="62" idx="2"/>
            <a:endCxn id="48" idx="0"/>
          </p:cNvCxnSpPr>
          <p:nvPr/>
        </p:nvCxnSpPr>
        <p:spPr bwMode="gray">
          <a:xfrm flipH="1">
            <a:off x="1865034" y="2373967"/>
            <a:ext cx="1427279" cy="812700"/>
          </a:xfrm>
          <a:prstGeom prst="line">
            <a:avLst/>
          </a:prstGeom>
          <a:ln w="19050">
            <a:solidFill>
              <a:schemeClr val="tx1">
                <a:alpha val="27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52"/>
          <p:cNvCxnSpPr>
            <a:stCxn id="62" idx="2"/>
            <a:endCxn id="50" idx="0"/>
          </p:cNvCxnSpPr>
          <p:nvPr/>
        </p:nvCxnSpPr>
        <p:spPr bwMode="gray">
          <a:xfrm>
            <a:off x="3292315" y="2373967"/>
            <a:ext cx="1369582" cy="812700"/>
          </a:xfrm>
          <a:prstGeom prst="line">
            <a:avLst/>
          </a:prstGeom>
          <a:ln w="19050">
            <a:solidFill>
              <a:schemeClr val="tx1">
                <a:alpha val="27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52"/>
          <p:cNvCxnSpPr>
            <a:stCxn id="62" idx="2"/>
            <a:endCxn id="49" idx="0"/>
          </p:cNvCxnSpPr>
          <p:nvPr/>
        </p:nvCxnSpPr>
        <p:spPr bwMode="gray">
          <a:xfrm flipH="1">
            <a:off x="3282088" y="2373967"/>
            <a:ext cx="10227" cy="812700"/>
          </a:xfrm>
          <a:prstGeom prst="line">
            <a:avLst/>
          </a:prstGeom>
          <a:ln w="19050">
            <a:solidFill>
              <a:schemeClr val="tx1">
                <a:alpha val="27000"/>
              </a:schemeClr>
            </a:solidFill>
          </a:ln>
        </p:spPr>
        <p:style>
          <a:lnRef idx="1">
            <a:schemeClr val="accent1"/>
          </a:lnRef>
          <a:fillRef idx="0">
            <a:schemeClr val="accent1"/>
          </a:fillRef>
          <a:effectRef idx="0">
            <a:schemeClr val="accent1"/>
          </a:effectRef>
          <a:fontRef idx="minor">
            <a:schemeClr val="tx1"/>
          </a:fontRef>
        </p:style>
      </p:cxnSp>
      <p:pic>
        <p:nvPicPr>
          <p:cNvPr id="48" name="图片 4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617739" y="3186667"/>
            <a:ext cx="494590" cy="405565"/>
          </a:xfrm>
          <a:prstGeom prst="rect">
            <a:avLst/>
          </a:prstGeom>
        </p:spPr>
      </p:pic>
      <p:pic>
        <p:nvPicPr>
          <p:cNvPr id="49" name="图片 4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034791" y="3186667"/>
            <a:ext cx="494590" cy="405565"/>
          </a:xfrm>
          <a:prstGeom prst="rect">
            <a:avLst/>
          </a:prstGeom>
        </p:spPr>
      </p:pic>
      <p:pic>
        <p:nvPicPr>
          <p:cNvPr id="50" name="图片 4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414600" y="3186667"/>
            <a:ext cx="494590" cy="405565"/>
          </a:xfrm>
          <a:prstGeom prst="rect">
            <a:avLst/>
          </a:prstGeom>
        </p:spPr>
      </p:pic>
      <p:pic>
        <p:nvPicPr>
          <p:cNvPr id="51" name="图片 5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29806" y="4109554"/>
            <a:ext cx="504560" cy="413739"/>
          </a:xfrm>
          <a:prstGeom prst="rect">
            <a:avLst/>
          </a:prstGeom>
        </p:spPr>
      </p:pic>
      <p:pic>
        <p:nvPicPr>
          <p:cNvPr id="52" name="图片 5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404630" y="4109554"/>
            <a:ext cx="504560" cy="413739"/>
          </a:xfrm>
          <a:prstGeom prst="rect">
            <a:avLst/>
          </a:prstGeom>
        </p:spPr>
      </p:pic>
      <p:cxnSp>
        <p:nvCxnSpPr>
          <p:cNvPr id="53" name="Straight Connector 52"/>
          <p:cNvCxnSpPr/>
          <p:nvPr/>
        </p:nvCxnSpPr>
        <p:spPr bwMode="gray">
          <a:xfrm flipH="1">
            <a:off x="1861333" y="3592232"/>
            <a:ext cx="7399" cy="517323"/>
          </a:xfrm>
          <a:prstGeom prst="line">
            <a:avLst/>
          </a:prstGeom>
          <a:ln w="19050">
            <a:solidFill>
              <a:schemeClr val="tx1">
                <a:alpha val="27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2"/>
          <p:cNvCxnSpPr>
            <a:stCxn id="50" idx="2"/>
            <a:endCxn id="52" idx="0"/>
          </p:cNvCxnSpPr>
          <p:nvPr/>
        </p:nvCxnSpPr>
        <p:spPr bwMode="gray">
          <a:xfrm flipH="1">
            <a:off x="4656910" y="3592232"/>
            <a:ext cx="4986" cy="517323"/>
          </a:xfrm>
          <a:prstGeom prst="line">
            <a:avLst/>
          </a:prstGeom>
          <a:ln w="19050">
            <a:solidFill>
              <a:schemeClr val="tx1">
                <a:alpha val="27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2"/>
          <p:cNvCxnSpPr>
            <a:stCxn id="49" idx="2"/>
            <a:endCxn id="51" idx="0"/>
          </p:cNvCxnSpPr>
          <p:nvPr/>
        </p:nvCxnSpPr>
        <p:spPr bwMode="gray">
          <a:xfrm flipH="1">
            <a:off x="3282086" y="3592232"/>
            <a:ext cx="1" cy="517323"/>
          </a:xfrm>
          <a:prstGeom prst="line">
            <a:avLst/>
          </a:prstGeom>
          <a:ln w="19050">
            <a:solidFill>
              <a:schemeClr val="tx1">
                <a:alpha val="27000"/>
              </a:schemeClr>
            </a:solidFill>
          </a:ln>
        </p:spPr>
        <p:style>
          <a:lnRef idx="1">
            <a:schemeClr val="accent1"/>
          </a:lnRef>
          <a:fillRef idx="0">
            <a:schemeClr val="accent1"/>
          </a:fillRef>
          <a:effectRef idx="0">
            <a:schemeClr val="accent1"/>
          </a:effectRef>
          <a:fontRef idx="minor">
            <a:schemeClr val="tx1"/>
          </a:fontRef>
        </p:style>
      </p:cxnSp>
      <p:sp>
        <p:nvSpPr>
          <p:cNvPr id="56" name="矩形 55">
            <a:extLst>
              <a:ext uri="{FF2B5EF4-FFF2-40B4-BE49-F238E27FC236}">
                <a16:creationId xmlns:a16="http://schemas.microsoft.com/office/drawing/2014/main" xmlns="" id="{63EC1A45-DE44-4732-A300-8A63DEFB1977}"/>
              </a:ext>
            </a:extLst>
          </p:cNvPr>
          <p:cNvSpPr/>
          <p:nvPr/>
        </p:nvSpPr>
        <p:spPr bwMode="gray">
          <a:xfrm>
            <a:off x="1343455" y="4035746"/>
            <a:ext cx="1043157" cy="586195"/>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b="1">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TextBox 120">
            <a:extLst>
              <a:ext uri="{FF2B5EF4-FFF2-40B4-BE49-F238E27FC236}">
                <a16:creationId xmlns:a16="http://schemas.microsoft.com/office/drawing/2014/main" xmlns="" id="{5323F67A-9438-4080-AB0F-1592FD1B35BB}"/>
              </a:ext>
            </a:extLst>
          </p:cNvPr>
          <p:cNvSpPr txBox="1"/>
          <p:nvPr/>
        </p:nvSpPr>
        <p:spPr bwMode="gray">
          <a:xfrm>
            <a:off x="1149153" y="4621941"/>
            <a:ext cx="1431759" cy="522285"/>
          </a:xfrm>
          <a:prstGeom prst="rect">
            <a:avLst/>
          </a:prstGeom>
          <a:noFill/>
          <a:ln>
            <a:noFill/>
          </a:ln>
        </p:spPr>
        <p:txBody>
          <a:bodyPr wrap="square" rtlCol="0">
            <a:noAutofit/>
          </a:bodyPr>
          <a:lstStyle/>
          <a:p>
            <a:pPr algn="ctr" fontAlgn="ctr"/>
            <a:r>
              <a:rPr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Department 1</a:t>
            </a:r>
          </a:p>
          <a:p>
            <a:pPr algn="ctr" fontAlgn="ctr"/>
            <a:r>
              <a:rPr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10.1.1.0/24</a:t>
            </a:r>
          </a:p>
        </p:txBody>
      </p:sp>
      <p:sp>
        <p:nvSpPr>
          <p:cNvPr id="58" name="矩形 57">
            <a:extLst>
              <a:ext uri="{FF2B5EF4-FFF2-40B4-BE49-F238E27FC236}">
                <a16:creationId xmlns:a16="http://schemas.microsoft.com/office/drawing/2014/main" xmlns="" id="{63EC1A45-DE44-4732-A300-8A63DEFB1977}"/>
              </a:ext>
            </a:extLst>
          </p:cNvPr>
          <p:cNvSpPr/>
          <p:nvPr/>
        </p:nvSpPr>
        <p:spPr bwMode="gray">
          <a:xfrm>
            <a:off x="2760508" y="4035746"/>
            <a:ext cx="1043157" cy="586195"/>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b="1">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矩形 58">
            <a:extLst>
              <a:ext uri="{FF2B5EF4-FFF2-40B4-BE49-F238E27FC236}">
                <a16:creationId xmlns:a16="http://schemas.microsoft.com/office/drawing/2014/main" xmlns="" id="{63EC1A45-DE44-4732-A300-8A63DEFB1977}"/>
              </a:ext>
            </a:extLst>
          </p:cNvPr>
          <p:cNvSpPr/>
          <p:nvPr/>
        </p:nvSpPr>
        <p:spPr bwMode="gray">
          <a:xfrm>
            <a:off x="4135333" y="4035746"/>
            <a:ext cx="1043157" cy="586195"/>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b="1">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TextBox 120">
            <a:extLst>
              <a:ext uri="{FF2B5EF4-FFF2-40B4-BE49-F238E27FC236}">
                <a16:creationId xmlns:a16="http://schemas.microsoft.com/office/drawing/2014/main" xmlns="" id="{5323F67A-9438-4080-AB0F-1592FD1B35BB}"/>
              </a:ext>
            </a:extLst>
          </p:cNvPr>
          <p:cNvSpPr txBox="1"/>
          <p:nvPr/>
        </p:nvSpPr>
        <p:spPr bwMode="gray">
          <a:xfrm>
            <a:off x="2566206" y="4621941"/>
            <a:ext cx="1431759" cy="522285"/>
          </a:xfrm>
          <a:prstGeom prst="rect">
            <a:avLst/>
          </a:prstGeom>
          <a:noFill/>
          <a:ln>
            <a:noFill/>
          </a:ln>
        </p:spPr>
        <p:txBody>
          <a:bodyPr wrap="square" rtlCol="0">
            <a:noAutofit/>
          </a:bodyPr>
          <a:lstStyle/>
          <a:p>
            <a:pPr algn="ctr" fontAlgn="ctr"/>
            <a:r>
              <a:rPr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Department 2</a:t>
            </a:r>
          </a:p>
          <a:p>
            <a:pPr algn="ctr" fontAlgn="ctr"/>
            <a:r>
              <a:rPr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10.1.2.0/24</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TextBox 120">
            <a:extLst>
              <a:ext uri="{FF2B5EF4-FFF2-40B4-BE49-F238E27FC236}">
                <a16:creationId xmlns:a16="http://schemas.microsoft.com/office/drawing/2014/main" xmlns="" id="{5323F67A-9438-4080-AB0F-1592FD1B35BB}"/>
              </a:ext>
            </a:extLst>
          </p:cNvPr>
          <p:cNvSpPr txBox="1"/>
          <p:nvPr/>
        </p:nvSpPr>
        <p:spPr bwMode="gray">
          <a:xfrm>
            <a:off x="3941031" y="4621941"/>
            <a:ext cx="1431759" cy="522285"/>
          </a:xfrm>
          <a:prstGeom prst="rect">
            <a:avLst/>
          </a:prstGeom>
          <a:noFill/>
          <a:ln>
            <a:noFill/>
          </a:ln>
        </p:spPr>
        <p:txBody>
          <a:bodyPr wrap="square" rtlCol="0">
            <a:noAutofit/>
          </a:bodyPr>
          <a:lstStyle/>
          <a:p>
            <a:pPr algn="ctr" fontAlgn="ctr"/>
            <a:r>
              <a:rPr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Department 3</a:t>
            </a:r>
          </a:p>
          <a:p>
            <a:pPr algn="ctr" fontAlgn="ctr"/>
            <a:r>
              <a:rPr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10.1.3.0/24</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2"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5" cstate="print"/>
          <a:srcRect/>
          <a:stretch>
            <a:fillRect/>
          </a:stretch>
        </p:blipFill>
        <p:spPr bwMode="gray">
          <a:xfrm>
            <a:off x="3050261" y="1977881"/>
            <a:ext cx="484105" cy="396086"/>
          </a:xfrm>
          <a:prstGeom prst="rect">
            <a:avLst/>
          </a:prstGeom>
          <a:noFill/>
        </p:spPr>
      </p:pic>
      <p:sp>
        <p:nvSpPr>
          <p:cNvPr id="63" name="文本框 62"/>
          <p:cNvSpPr txBox="1"/>
          <p:nvPr/>
        </p:nvSpPr>
        <p:spPr bwMode="gray">
          <a:xfrm>
            <a:off x="2321180" y="2293709"/>
            <a:ext cx="848016" cy="309214"/>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GE0/0/0</a:t>
            </a: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文本框 63"/>
          <p:cNvSpPr txBox="1"/>
          <p:nvPr/>
        </p:nvSpPr>
        <p:spPr bwMode="gray">
          <a:xfrm>
            <a:off x="2858077" y="2532285"/>
            <a:ext cx="848016" cy="309214"/>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GE0/0/1</a:t>
            </a: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文本框 64"/>
          <p:cNvSpPr txBox="1"/>
          <p:nvPr/>
        </p:nvSpPr>
        <p:spPr bwMode="gray">
          <a:xfrm>
            <a:off x="3517022" y="2293709"/>
            <a:ext cx="848016" cy="309214"/>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GE0/0/2</a:t>
            </a: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框 65"/>
          <p:cNvSpPr txBox="1"/>
          <p:nvPr/>
        </p:nvSpPr>
        <p:spPr bwMode="gray">
          <a:xfrm>
            <a:off x="3027691" y="1694334"/>
            <a:ext cx="519775" cy="309214"/>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RTA</a:t>
            </a: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7" name="组合 66"/>
          <p:cNvGrpSpPr/>
          <p:nvPr/>
        </p:nvGrpSpPr>
        <p:grpSpPr bwMode="gray">
          <a:xfrm>
            <a:off x="3193933" y="2857034"/>
            <a:ext cx="1259713" cy="1117957"/>
            <a:chOff x="3195180" y="2856810"/>
            <a:chExt cx="1260205" cy="1118394"/>
          </a:xfrm>
        </p:grpSpPr>
        <p:sp>
          <p:nvSpPr>
            <p:cNvPr id="68" name="任意多边形 67"/>
            <p:cNvSpPr/>
            <p:nvPr/>
          </p:nvSpPr>
          <p:spPr bwMode="gray">
            <a:xfrm>
              <a:off x="3195180" y="2856810"/>
              <a:ext cx="1260205" cy="1118394"/>
            </a:xfrm>
            <a:custGeom>
              <a:avLst/>
              <a:gdLst>
                <a:gd name="connsiteX0" fmla="*/ 0 w 1113503"/>
                <a:gd name="connsiteY0" fmla="*/ 988200 h 988200"/>
                <a:gd name="connsiteX1" fmla="*/ 317090 w 1113503"/>
                <a:gd name="connsiteY1" fmla="*/ 58 h 988200"/>
                <a:gd name="connsiteX2" fmla="*/ 1113503 w 1113503"/>
                <a:gd name="connsiteY2" fmla="*/ 951329 h 988200"/>
              </a:gdLst>
              <a:ahLst/>
              <a:cxnLst>
                <a:cxn ang="0">
                  <a:pos x="connsiteX0" y="connsiteY0"/>
                </a:cxn>
                <a:cxn ang="0">
                  <a:pos x="connsiteX1" y="connsiteY1"/>
                </a:cxn>
                <a:cxn ang="0">
                  <a:pos x="connsiteX2" y="connsiteY2"/>
                </a:cxn>
              </a:cxnLst>
              <a:rect l="l" t="t" r="r" b="b"/>
              <a:pathLst>
                <a:path w="1113503" h="988200">
                  <a:moveTo>
                    <a:pt x="0" y="988200"/>
                  </a:moveTo>
                  <a:cubicBezTo>
                    <a:pt x="65753" y="497201"/>
                    <a:pt x="131506" y="6203"/>
                    <a:pt x="317090" y="58"/>
                  </a:cubicBezTo>
                  <a:cubicBezTo>
                    <a:pt x="502674" y="-6087"/>
                    <a:pt x="808088" y="472621"/>
                    <a:pt x="1113503" y="951329"/>
                  </a:cubicBezTo>
                </a:path>
              </a:pathLst>
            </a:custGeom>
            <a:noFill/>
            <a:ln w="19050">
              <a:solidFill>
                <a:srgbClr val="EC7061"/>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9" name="组合 28"/>
            <p:cNvGrpSpPr>
              <a:grpSpLocks noChangeAspect="1"/>
            </p:cNvGrpSpPr>
            <p:nvPr/>
          </p:nvGrpSpPr>
          <p:grpSpPr bwMode="gray">
            <a:xfrm>
              <a:off x="4127355" y="3521646"/>
              <a:ext cx="288969" cy="288969"/>
              <a:chOff x="5076056" y="3356992"/>
              <a:chExt cx="436268" cy="436268"/>
            </a:xfrm>
          </p:grpSpPr>
          <p:sp>
            <p:nvSpPr>
              <p:cNvPr id="70"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783911" eaLnBrk="0" fontAlgn="ctr" hangingPunct="0">
                  <a:spcBef>
                    <a:spcPct val="0"/>
                  </a:spcBef>
                  <a:spcAft>
                    <a:spcPct val="0"/>
                  </a:spcAft>
                </a:pPr>
                <a:endParaRPr lang="zh-CN" altLang="en-US" sz="20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禁止符 23"/>
              <p:cNvSpPr/>
              <p:nvPr/>
            </p:nvSpPr>
            <p:spPr bwMode="gray">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72" name="矩形 71"/>
          <p:cNvSpPr/>
          <p:nvPr/>
        </p:nvSpPr>
        <p:spPr bwMode="gray">
          <a:xfrm>
            <a:off x="445913" y="5209119"/>
            <a:ext cx="5647707" cy="962094"/>
          </a:xfrm>
          <a:prstGeom prst="rect">
            <a:avLst/>
          </a:prstGeom>
        </p:spPr>
        <p:txBody>
          <a:bodyPr wrap="square">
            <a:noAutofit/>
          </a:bodyPr>
          <a:lstStyle/>
          <a:p>
            <a:pPr fontAlgn="ctr">
              <a:lnSpc>
                <a:spcPct val="125000"/>
              </a:lnSpc>
            </a:pPr>
            <a:r>
              <a:rPr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gateways of departments 1, 2, and 3 are all on RTA. It is required that </a:t>
            </a:r>
            <a:r>
              <a:rPr sz="1599" dirty="0">
                <a:latin typeface="Huawei Sans" panose="020C0503030203020204" pitchFamily="34" charset="0"/>
                <a:ea typeface="方正兰亭黑简体" panose="02000000000000000000" pitchFamily="2" charset="-122"/>
                <a:sym typeface="Huawei Sans" panose="020C0503030203020204" pitchFamily="34" charset="0"/>
              </a:rPr>
              <a:t>traffic-filter </a:t>
            </a:r>
            <a:r>
              <a:rPr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be deployed on RTA to restrict the mutual access between departments 2 and 3.</a:t>
            </a:r>
            <a:endParaRPr lang="en-US" altLang="zh-CN"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70182946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Using MQC to Filter Traffic (2)</a:t>
            </a:r>
            <a:endParaRPr lang="zh-CN" altLang="en-US" dirty="0"/>
          </a:p>
        </p:txBody>
      </p:sp>
      <p:sp>
        <p:nvSpPr>
          <p:cNvPr id="3" name="文本框 2"/>
          <p:cNvSpPr txBox="1"/>
          <p:nvPr/>
        </p:nvSpPr>
        <p:spPr bwMode="gray">
          <a:xfrm>
            <a:off x="6111689" y="2604436"/>
            <a:ext cx="5632812" cy="707610"/>
          </a:xfrm>
          <a:prstGeom prst="rect">
            <a:avLst/>
          </a:prstGeom>
          <a:solidFill>
            <a:srgbClr val="F3FBFE"/>
          </a:solidFill>
          <a:ln>
            <a:solidFill>
              <a:srgbClr val="99DFF9"/>
            </a:solidFill>
          </a:ln>
        </p:spPr>
        <p:txBody>
          <a:bodyPr wrap="square" rtlCol="0" anchor="ctr">
            <a:noAutofit/>
          </a:bodyPr>
          <a:lstStyle/>
          <a:p>
            <a:pPr fontAlgn="ctr">
              <a:lnSpc>
                <a:spcPts val="2399"/>
              </a:lnSpc>
            </a:pPr>
            <a:r>
              <a:rPr sz="1200" dirty="0">
                <a:latin typeface="Huawei Sans" panose="020C0503030203020204" pitchFamily="34" charset="0"/>
                <a:ea typeface="方正兰亭黑简体" panose="02000000000000000000" pitchFamily="2" charset="-122"/>
                <a:sym typeface="Huawei Sans" panose="020C0503030203020204" pitchFamily="34" charset="0"/>
              </a:rPr>
              <a:t>[RTA] </a:t>
            </a:r>
            <a:r>
              <a:rPr sz="1200" b="1" dirty="0">
                <a:latin typeface="Huawei Sans" panose="020C0503030203020204" pitchFamily="34" charset="0"/>
                <a:ea typeface="方正兰亭黑简体" panose="02000000000000000000" pitchFamily="2" charset="-122"/>
                <a:sym typeface="Huawei Sans" panose="020C0503030203020204" pitchFamily="34" charset="0"/>
              </a:rPr>
              <a:t>traffic policy 2_3</a:t>
            </a:r>
          </a:p>
          <a:p>
            <a:pPr fontAlgn="ctr">
              <a:lnSpc>
                <a:spcPts val="2399"/>
              </a:lnSpc>
            </a:pPr>
            <a:r>
              <a:rPr sz="1200" dirty="0">
                <a:latin typeface="Huawei Sans" panose="020C0503030203020204" pitchFamily="34" charset="0"/>
                <a:ea typeface="方正兰亭黑简体" panose="02000000000000000000" pitchFamily="2" charset="-122"/>
                <a:sym typeface="Huawei Sans" panose="020C0503030203020204" pitchFamily="34" charset="0"/>
              </a:rPr>
              <a:t>[RTA-trafficpolicy-2_3] </a:t>
            </a:r>
            <a:r>
              <a:rPr sz="1200" b="1" dirty="0">
                <a:latin typeface="Huawei Sans" panose="020C0503030203020204" pitchFamily="34" charset="0"/>
                <a:ea typeface="方正兰亭黑简体" panose="02000000000000000000" pitchFamily="2" charset="-122"/>
                <a:sym typeface="Huawei Sans" panose="020C0503030203020204" pitchFamily="34" charset="0"/>
              </a:rPr>
              <a:t>classifier 2_3 behavior 2_3</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文本框 3"/>
          <p:cNvSpPr txBox="1"/>
          <p:nvPr/>
        </p:nvSpPr>
        <p:spPr bwMode="gray">
          <a:xfrm>
            <a:off x="5873045" y="1870264"/>
            <a:ext cx="5776878" cy="372265"/>
          </a:xfrm>
          <a:prstGeom prst="rect">
            <a:avLst/>
          </a:prstGeom>
          <a:noFill/>
        </p:spPr>
        <p:txBody>
          <a:bodyPr wrap="square" rtlCol="0">
            <a:noAutofit/>
          </a:bodyPr>
          <a:lstStyle/>
          <a:p>
            <a:pPr marL="342763" indent="-342763" fontAlgn="ctr">
              <a:lnSpc>
                <a:spcPct val="130000"/>
              </a:lnSpc>
              <a:buFont typeface="+mj-lt"/>
              <a:buAutoNum type="arabicPeriod" startAt="3"/>
            </a:pPr>
            <a:r>
              <a:rPr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Create a traffic policy named </a:t>
            </a:r>
            <a:r>
              <a:rPr sz="13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2_3</a:t>
            </a:r>
            <a:r>
              <a:rPr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Bind traffic classifier </a:t>
            </a:r>
            <a:r>
              <a:rPr sz="13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2_3</a:t>
            </a:r>
            <a:r>
              <a:rPr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and traffic behavior </a:t>
            </a:r>
            <a:r>
              <a:rPr sz="13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2_3</a:t>
            </a:r>
            <a:r>
              <a:rPr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to the traffic policy </a:t>
            </a:r>
            <a:r>
              <a:rPr sz="13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2_3</a:t>
            </a:r>
            <a:r>
              <a:rPr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p:cNvSpPr txBox="1"/>
          <p:nvPr/>
        </p:nvSpPr>
        <p:spPr bwMode="gray">
          <a:xfrm>
            <a:off x="6111689" y="3900598"/>
            <a:ext cx="5632812" cy="707610"/>
          </a:xfrm>
          <a:prstGeom prst="rect">
            <a:avLst/>
          </a:prstGeom>
          <a:solidFill>
            <a:srgbClr val="F3FBFE"/>
          </a:solidFill>
          <a:ln>
            <a:solidFill>
              <a:srgbClr val="99DFF9"/>
            </a:solidFill>
          </a:ln>
        </p:spPr>
        <p:txBody>
          <a:bodyPr wrap="square" rtlCol="0" anchor="ctr">
            <a:noAutofit/>
          </a:bodyPr>
          <a:lstStyle/>
          <a:p>
            <a:pPr fontAlgn="ctr">
              <a:lnSpc>
                <a:spcPts val="2399"/>
              </a:lnSpc>
            </a:pPr>
            <a:r>
              <a:rPr sz="1200" dirty="0">
                <a:latin typeface="Huawei Sans" panose="020C0503030203020204" pitchFamily="34" charset="0"/>
                <a:ea typeface="方正兰亭黑简体" panose="02000000000000000000" pitchFamily="2" charset="-122"/>
                <a:sym typeface="Huawei Sans" panose="020C0503030203020204" pitchFamily="34" charset="0"/>
              </a:rPr>
              <a:t>[</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RTA</a:t>
            </a:r>
            <a:r>
              <a:rPr sz="1200" dirty="0">
                <a:latin typeface="Huawei Sans" panose="020C0503030203020204" pitchFamily="34" charset="0"/>
                <a:ea typeface="方正兰亭黑简体" panose="02000000000000000000" pitchFamily="2" charset="-122"/>
                <a:sym typeface="Huawei Sans" panose="020C0503030203020204" pitchFamily="34" charset="0"/>
              </a:rPr>
              <a:t>] </a:t>
            </a:r>
            <a:r>
              <a:rPr sz="1200" b="1" dirty="0">
                <a:latin typeface="Huawei Sans" panose="020C0503030203020204" pitchFamily="34" charset="0"/>
                <a:ea typeface="方正兰亭黑简体" panose="02000000000000000000" pitchFamily="2" charset="-122"/>
                <a:sym typeface="Huawei Sans" panose="020C0503030203020204" pitchFamily="34" charset="0"/>
              </a:rPr>
              <a:t>interface </a:t>
            </a:r>
            <a:r>
              <a:rPr sz="1200" b="1" dirty="0" err="1">
                <a:latin typeface="Huawei Sans" panose="020C0503030203020204" pitchFamily="34" charset="0"/>
                <a:ea typeface="方正兰亭黑简体" panose="02000000000000000000" pitchFamily="2" charset="-122"/>
                <a:sym typeface="Huawei Sans" panose="020C0503030203020204" pitchFamily="34" charset="0"/>
              </a:rPr>
              <a:t>GigabitEthernet</a:t>
            </a:r>
            <a:r>
              <a:rPr sz="1200" b="1" dirty="0">
                <a:latin typeface="Huawei Sans" panose="020C0503030203020204" pitchFamily="34" charset="0"/>
                <a:ea typeface="方正兰亭黑简体" panose="02000000000000000000" pitchFamily="2" charset="-122"/>
                <a:sym typeface="Huawei Sans" panose="020C0503030203020204" pitchFamily="34" charset="0"/>
              </a:rPr>
              <a:t> 0/0/1</a:t>
            </a:r>
            <a:endParaRPr lang="en-US" altLang="zh-CN" sz="12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sz="1200" dirty="0">
                <a:latin typeface="Huawei Sans" panose="020C0503030203020204" pitchFamily="34" charset="0"/>
                <a:ea typeface="方正兰亭黑简体" panose="02000000000000000000" pitchFamily="2" charset="-122"/>
                <a:sym typeface="Huawei Sans" panose="020C0503030203020204" pitchFamily="34" charset="0"/>
              </a:rPr>
              <a:t>[</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RTA</a:t>
            </a:r>
            <a:r>
              <a:rPr sz="1200" dirty="0">
                <a:latin typeface="Huawei Sans" panose="020C0503030203020204" pitchFamily="34" charset="0"/>
                <a:ea typeface="方正兰亭黑简体" panose="02000000000000000000" pitchFamily="2" charset="-122"/>
                <a:sym typeface="Huawei Sans" panose="020C0503030203020204" pitchFamily="34" charset="0"/>
              </a:rPr>
              <a:t>-GigabitEthernet0/0/1] </a:t>
            </a:r>
            <a:r>
              <a:rPr sz="1200" b="1" dirty="0">
                <a:latin typeface="Huawei Sans" panose="020C0503030203020204" pitchFamily="34" charset="0"/>
                <a:ea typeface="方正兰亭黑简体" panose="02000000000000000000" pitchFamily="2" charset="-122"/>
                <a:sym typeface="Huawei Sans" panose="020C0503030203020204" pitchFamily="34" charset="0"/>
              </a:rPr>
              <a:t>traffic-policy 2_3 inbound </a:t>
            </a:r>
            <a:endParaRPr lang="en-US" altLang="zh-CN" sz="12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6" name="文本框 5"/>
          <p:cNvSpPr txBox="1"/>
          <p:nvPr/>
        </p:nvSpPr>
        <p:spPr bwMode="gray">
          <a:xfrm>
            <a:off x="5873045" y="3491610"/>
            <a:ext cx="5776878" cy="372265"/>
          </a:xfrm>
          <a:prstGeom prst="rect">
            <a:avLst/>
          </a:prstGeom>
          <a:noFill/>
        </p:spPr>
        <p:txBody>
          <a:bodyPr wrap="square" rtlCol="0">
            <a:noAutofit/>
          </a:bodyPr>
          <a:lstStyle/>
          <a:p>
            <a:pPr marL="342763" indent="-342763" fontAlgn="ctr">
              <a:lnSpc>
                <a:spcPct val="130000"/>
              </a:lnSpc>
              <a:buFont typeface="+mj-lt"/>
              <a:buAutoNum type="arabicPeriod" startAt="4"/>
            </a:pPr>
            <a:r>
              <a:rPr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Apply the traffic policy </a:t>
            </a:r>
            <a:r>
              <a:rPr sz="13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2_3</a:t>
            </a:r>
            <a:r>
              <a:rPr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in the inbound direction of GE0/0/1.</a:t>
            </a:r>
            <a:endParaRPr lang="zh-CN" altLang="en-US"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612753" y="4109554"/>
            <a:ext cx="504560" cy="413739"/>
          </a:xfrm>
          <a:prstGeom prst="rect">
            <a:avLst/>
          </a:prstGeom>
        </p:spPr>
      </p:pic>
      <p:cxnSp>
        <p:nvCxnSpPr>
          <p:cNvPr id="8" name="Straight Connector 52"/>
          <p:cNvCxnSpPr>
            <a:stCxn id="25" idx="2"/>
            <a:endCxn id="11" idx="0"/>
          </p:cNvCxnSpPr>
          <p:nvPr/>
        </p:nvCxnSpPr>
        <p:spPr bwMode="gray">
          <a:xfrm flipH="1">
            <a:off x="1865034" y="2373967"/>
            <a:ext cx="1427279" cy="812700"/>
          </a:xfrm>
          <a:prstGeom prst="line">
            <a:avLst/>
          </a:prstGeom>
          <a:ln w="19050">
            <a:solidFill>
              <a:schemeClr val="tx1">
                <a:alpha val="27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52"/>
          <p:cNvCxnSpPr>
            <a:stCxn id="25" idx="2"/>
            <a:endCxn id="13" idx="0"/>
          </p:cNvCxnSpPr>
          <p:nvPr/>
        </p:nvCxnSpPr>
        <p:spPr bwMode="gray">
          <a:xfrm>
            <a:off x="3292315" y="2373967"/>
            <a:ext cx="1369582" cy="812700"/>
          </a:xfrm>
          <a:prstGeom prst="line">
            <a:avLst/>
          </a:prstGeom>
          <a:ln w="19050">
            <a:solidFill>
              <a:schemeClr val="tx1">
                <a:alpha val="27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52"/>
          <p:cNvCxnSpPr>
            <a:stCxn id="25" idx="2"/>
            <a:endCxn id="12" idx="0"/>
          </p:cNvCxnSpPr>
          <p:nvPr/>
        </p:nvCxnSpPr>
        <p:spPr bwMode="gray">
          <a:xfrm flipH="1">
            <a:off x="3282088" y="2373967"/>
            <a:ext cx="10227" cy="812700"/>
          </a:xfrm>
          <a:prstGeom prst="line">
            <a:avLst/>
          </a:prstGeom>
          <a:ln w="19050">
            <a:solidFill>
              <a:schemeClr val="tx1">
                <a:alpha val="27000"/>
              </a:schemeClr>
            </a:solidFill>
          </a:ln>
        </p:spPr>
        <p:style>
          <a:lnRef idx="1">
            <a:schemeClr val="accent1"/>
          </a:lnRef>
          <a:fillRef idx="0">
            <a:schemeClr val="accent1"/>
          </a:fillRef>
          <a:effectRef idx="0">
            <a:schemeClr val="accent1"/>
          </a:effectRef>
          <a:fontRef idx="minor">
            <a:schemeClr val="tx1"/>
          </a:fontRef>
        </p:style>
      </p:cxnSp>
      <p:pic>
        <p:nvPicPr>
          <p:cNvPr id="11" name="图片 10"/>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617739" y="3186667"/>
            <a:ext cx="494590" cy="405565"/>
          </a:xfrm>
          <a:prstGeom prst="rect">
            <a:avLst/>
          </a:prstGeom>
        </p:spPr>
      </p:pic>
      <p:pic>
        <p:nvPicPr>
          <p:cNvPr id="12" name="图片 11"/>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034791" y="3186667"/>
            <a:ext cx="494590" cy="405565"/>
          </a:xfrm>
          <a:prstGeom prst="rect">
            <a:avLst/>
          </a:prstGeom>
        </p:spPr>
      </p:pic>
      <p:pic>
        <p:nvPicPr>
          <p:cNvPr id="13" name="图片 1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414600" y="3186667"/>
            <a:ext cx="494590" cy="405565"/>
          </a:xfrm>
          <a:prstGeom prst="rect">
            <a:avLst/>
          </a:prstGeom>
        </p:spPr>
      </p:pic>
      <p:pic>
        <p:nvPicPr>
          <p:cNvPr id="14" name="图片 1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29806" y="4109554"/>
            <a:ext cx="504560" cy="413739"/>
          </a:xfrm>
          <a:prstGeom prst="rect">
            <a:avLst/>
          </a:prstGeom>
        </p:spPr>
      </p:pic>
      <p:pic>
        <p:nvPicPr>
          <p:cNvPr id="15" name="图片 1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404630" y="4109554"/>
            <a:ext cx="504560" cy="413739"/>
          </a:xfrm>
          <a:prstGeom prst="rect">
            <a:avLst/>
          </a:prstGeom>
        </p:spPr>
      </p:pic>
      <p:cxnSp>
        <p:nvCxnSpPr>
          <p:cNvPr id="16" name="Straight Connector 52"/>
          <p:cNvCxnSpPr/>
          <p:nvPr/>
        </p:nvCxnSpPr>
        <p:spPr bwMode="gray">
          <a:xfrm flipH="1">
            <a:off x="1861333" y="3592232"/>
            <a:ext cx="7399" cy="517323"/>
          </a:xfrm>
          <a:prstGeom prst="line">
            <a:avLst/>
          </a:prstGeom>
          <a:ln w="19050">
            <a:solidFill>
              <a:schemeClr val="tx1">
                <a:alpha val="27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52"/>
          <p:cNvCxnSpPr>
            <a:stCxn id="13" idx="2"/>
            <a:endCxn id="15" idx="0"/>
          </p:cNvCxnSpPr>
          <p:nvPr/>
        </p:nvCxnSpPr>
        <p:spPr bwMode="gray">
          <a:xfrm flipH="1">
            <a:off x="4656910" y="3592232"/>
            <a:ext cx="4986" cy="517323"/>
          </a:xfrm>
          <a:prstGeom prst="line">
            <a:avLst/>
          </a:prstGeom>
          <a:ln w="19050">
            <a:solidFill>
              <a:schemeClr val="tx1">
                <a:alpha val="27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52"/>
          <p:cNvCxnSpPr>
            <a:stCxn id="12" idx="2"/>
            <a:endCxn id="14" idx="0"/>
          </p:cNvCxnSpPr>
          <p:nvPr/>
        </p:nvCxnSpPr>
        <p:spPr bwMode="gray">
          <a:xfrm flipH="1">
            <a:off x="3282086" y="3592232"/>
            <a:ext cx="1" cy="517323"/>
          </a:xfrm>
          <a:prstGeom prst="line">
            <a:avLst/>
          </a:prstGeom>
          <a:ln w="19050">
            <a:solidFill>
              <a:schemeClr val="tx1">
                <a:alpha val="27000"/>
              </a:schemeClr>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xmlns="" id="{63EC1A45-DE44-4732-A300-8A63DEFB1977}"/>
              </a:ext>
            </a:extLst>
          </p:cNvPr>
          <p:cNvSpPr/>
          <p:nvPr/>
        </p:nvSpPr>
        <p:spPr bwMode="gray">
          <a:xfrm>
            <a:off x="1343455" y="4035746"/>
            <a:ext cx="1043157" cy="586195"/>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b="1">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TextBox 120">
            <a:extLst>
              <a:ext uri="{FF2B5EF4-FFF2-40B4-BE49-F238E27FC236}">
                <a16:creationId xmlns:a16="http://schemas.microsoft.com/office/drawing/2014/main" xmlns="" id="{5323F67A-9438-4080-AB0F-1592FD1B35BB}"/>
              </a:ext>
            </a:extLst>
          </p:cNvPr>
          <p:cNvSpPr txBox="1"/>
          <p:nvPr/>
        </p:nvSpPr>
        <p:spPr bwMode="gray">
          <a:xfrm>
            <a:off x="1149153" y="4621941"/>
            <a:ext cx="1431759" cy="522285"/>
          </a:xfrm>
          <a:prstGeom prst="rect">
            <a:avLst/>
          </a:prstGeom>
          <a:noFill/>
          <a:ln>
            <a:noFill/>
          </a:ln>
        </p:spPr>
        <p:txBody>
          <a:bodyPr wrap="square" rtlCol="0">
            <a:noAutofit/>
          </a:bodyPr>
          <a:lstStyle/>
          <a:p>
            <a:pPr algn="ctr" fontAlgn="ctr"/>
            <a:r>
              <a:rPr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Department 1</a:t>
            </a:r>
          </a:p>
          <a:p>
            <a:pPr algn="ctr" fontAlgn="ctr"/>
            <a:r>
              <a:rPr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10.1.1.0/24</a:t>
            </a:r>
          </a:p>
        </p:txBody>
      </p:sp>
      <p:sp>
        <p:nvSpPr>
          <p:cNvPr id="21" name="矩形 20">
            <a:extLst>
              <a:ext uri="{FF2B5EF4-FFF2-40B4-BE49-F238E27FC236}">
                <a16:creationId xmlns:a16="http://schemas.microsoft.com/office/drawing/2014/main" xmlns="" id="{63EC1A45-DE44-4732-A300-8A63DEFB1977}"/>
              </a:ext>
            </a:extLst>
          </p:cNvPr>
          <p:cNvSpPr/>
          <p:nvPr/>
        </p:nvSpPr>
        <p:spPr bwMode="gray">
          <a:xfrm>
            <a:off x="2760508" y="4035746"/>
            <a:ext cx="1043157" cy="586195"/>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b="1">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矩形 21">
            <a:extLst>
              <a:ext uri="{FF2B5EF4-FFF2-40B4-BE49-F238E27FC236}">
                <a16:creationId xmlns:a16="http://schemas.microsoft.com/office/drawing/2014/main" xmlns="" id="{63EC1A45-DE44-4732-A300-8A63DEFB1977}"/>
              </a:ext>
            </a:extLst>
          </p:cNvPr>
          <p:cNvSpPr/>
          <p:nvPr/>
        </p:nvSpPr>
        <p:spPr bwMode="gray">
          <a:xfrm>
            <a:off x="4135333" y="4035746"/>
            <a:ext cx="1043157" cy="586195"/>
          </a:xfrm>
          <a:prstGeom prst="rect">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b="1">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Box 120">
            <a:extLst>
              <a:ext uri="{FF2B5EF4-FFF2-40B4-BE49-F238E27FC236}">
                <a16:creationId xmlns:a16="http://schemas.microsoft.com/office/drawing/2014/main" xmlns="" id="{5323F67A-9438-4080-AB0F-1592FD1B35BB}"/>
              </a:ext>
            </a:extLst>
          </p:cNvPr>
          <p:cNvSpPr txBox="1"/>
          <p:nvPr/>
        </p:nvSpPr>
        <p:spPr bwMode="gray">
          <a:xfrm>
            <a:off x="2566206" y="4621941"/>
            <a:ext cx="1431759" cy="522285"/>
          </a:xfrm>
          <a:prstGeom prst="rect">
            <a:avLst/>
          </a:prstGeom>
          <a:noFill/>
          <a:ln>
            <a:noFill/>
          </a:ln>
        </p:spPr>
        <p:txBody>
          <a:bodyPr wrap="square" rtlCol="0">
            <a:noAutofit/>
          </a:bodyPr>
          <a:lstStyle/>
          <a:p>
            <a:pPr algn="ctr" fontAlgn="ctr"/>
            <a:r>
              <a:rPr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Department 2</a:t>
            </a:r>
          </a:p>
          <a:p>
            <a:pPr algn="ctr" fontAlgn="ctr"/>
            <a:r>
              <a:rPr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10.1.2.0/24</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TextBox 120">
            <a:extLst>
              <a:ext uri="{FF2B5EF4-FFF2-40B4-BE49-F238E27FC236}">
                <a16:creationId xmlns:a16="http://schemas.microsoft.com/office/drawing/2014/main" xmlns="" id="{5323F67A-9438-4080-AB0F-1592FD1B35BB}"/>
              </a:ext>
            </a:extLst>
          </p:cNvPr>
          <p:cNvSpPr txBox="1"/>
          <p:nvPr/>
        </p:nvSpPr>
        <p:spPr bwMode="gray">
          <a:xfrm>
            <a:off x="3941031" y="4621941"/>
            <a:ext cx="1431759" cy="522285"/>
          </a:xfrm>
          <a:prstGeom prst="rect">
            <a:avLst/>
          </a:prstGeom>
          <a:noFill/>
          <a:ln>
            <a:noFill/>
          </a:ln>
        </p:spPr>
        <p:txBody>
          <a:bodyPr wrap="square" rtlCol="0">
            <a:noAutofit/>
          </a:bodyPr>
          <a:lstStyle/>
          <a:p>
            <a:pPr algn="ctr" fontAlgn="ctr"/>
            <a:r>
              <a:rPr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Department 3</a:t>
            </a:r>
          </a:p>
          <a:p>
            <a:pPr algn="ctr" fontAlgn="ctr"/>
            <a:r>
              <a:rPr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10.1.3.0/24</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5"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5" cstate="print"/>
          <a:srcRect/>
          <a:stretch>
            <a:fillRect/>
          </a:stretch>
        </p:blipFill>
        <p:spPr bwMode="gray">
          <a:xfrm>
            <a:off x="3050261" y="1977881"/>
            <a:ext cx="484105" cy="396086"/>
          </a:xfrm>
          <a:prstGeom prst="rect">
            <a:avLst/>
          </a:prstGeom>
          <a:noFill/>
        </p:spPr>
      </p:pic>
      <p:sp>
        <p:nvSpPr>
          <p:cNvPr id="26" name="文本框 25"/>
          <p:cNvSpPr txBox="1"/>
          <p:nvPr/>
        </p:nvSpPr>
        <p:spPr bwMode="gray">
          <a:xfrm>
            <a:off x="2321180" y="2293709"/>
            <a:ext cx="848016" cy="309214"/>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GE0/0/0</a:t>
            </a: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bwMode="gray">
          <a:xfrm>
            <a:off x="2858077" y="2532285"/>
            <a:ext cx="848016" cy="309214"/>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GE0/0/1</a:t>
            </a: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p:cNvSpPr txBox="1"/>
          <p:nvPr/>
        </p:nvSpPr>
        <p:spPr bwMode="gray">
          <a:xfrm>
            <a:off x="3517022" y="2293709"/>
            <a:ext cx="848016" cy="309214"/>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GE0/0/2</a:t>
            </a: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p:cNvSpPr txBox="1"/>
          <p:nvPr/>
        </p:nvSpPr>
        <p:spPr bwMode="gray">
          <a:xfrm>
            <a:off x="3027691" y="1694334"/>
            <a:ext cx="519775" cy="309214"/>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RTA</a:t>
            </a: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0" name="组合 29"/>
          <p:cNvGrpSpPr/>
          <p:nvPr/>
        </p:nvGrpSpPr>
        <p:grpSpPr bwMode="gray">
          <a:xfrm>
            <a:off x="3193933" y="2857034"/>
            <a:ext cx="1259713" cy="1117957"/>
            <a:chOff x="3195180" y="2856810"/>
            <a:chExt cx="1260205" cy="1118394"/>
          </a:xfrm>
        </p:grpSpPr>
        <p:sp>
          <p:nvSpPr>
            <p:cNvPr id="31" name="任意多边形 30"/>
            <p:cNvSpPr/>
            <p:nvPr/>
          </p:nvSpPr>
          <p:spPr bwMode="gray">
            <a:xfrm>
              <a:off x="3195180" y="2856810"/>
              <a:ext cx="1260205" cy="1118394"/>
            </a:xfrm>
            <a:custGeom>
              <a:avLst/>
              <a:gdLst>
                <a:gd name="connsiteX0" fmla="*/ 0 w 1113503"/>
                <a:gd name="connsiteY0" fmla="*/ 988200 h 988200"/>
                <a:gd name="connsiteX1" fmla="*/ 317090 w 1113503"/>
                <a:gd name="connsiteY1" fmla="*/ 58 h 988200"/>
                <a:gd name="connsiteX2" fmla="*/ 1113503 w 1113503"/>
                <a:gd name="connsiteY2" fmla="*/ 951329 h 988200"/>
              </a:gdLst>
              <a:ahLst/>
              <a:cxnLst>
                <a:cxn ang="0">
                  <a:pos x="connsiteX0" y="connsiteY0"/>
                </a:cxn>
                <a:cxn ang="0">
                  <a:pos x="connsiteX1" y="connsiteY1"/>
                </a:cxn>
                <a:cxn ang="0">
                  <a:pos x="connsiteX2" y="connsiteY2"/>
                </a:cxn>
              </a:cxnLst>
              <a:rect l="l" t="t" r="r" b="b"/>
              <a:pathLst>
                <a:path w="1113503" h="988200">
                  <a:moveTo>
                    <a:pt x="0" y="988200"/>
                  </a:moveTo>
                  <a:cubicBezTo>
                    <a:pt x="65753" y="497201"/>
                    <a:pt x="131506" y="6203"/>
                    <a:pt x="317090" y="58"/>
                  </a:cubicBezTo>
                  <a:cubicBezTo>
                    <a:pt x="502674" y="-6087"/>
                    <a:pt x="808088" y="472621"/>
                    <a:pt x="1113503" y="951329"/>
                  </a:cubicBezTo>
                </a:path>
              </a:pathLst>
            </a:custGeom>
            <a:noFill/>
            <a:ln w="19050">
              <a:solidFill>
                <a:srgbClr val="EC7061"/>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2" name="组合 28"/>
            <p:cNvGrpSpPr>
              <a:grpSpLocks noChangeAspect="1"/>
            </p:cNvGrpSpPr>
            <p:nvPr/>
          </p:nvGrpSpPr>
          <p:grpSpPr bwMode="gray">
            <a:xfrm>
              <a:off x="4127355" y="3521646"/>
              <a:ext cx="288969" cy="288969"/>
              <a:chOff x="5076056" y="3356992"/>
              <a:chExt cx="436268" cy="436268"/>
            </a:xfrm>
          </p:grpSpPr>
          <p:sp>
            <p:nvSpPr>
              <p:cNvPr id="33"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783911" eaLnBrk="0" fontAlgn="ctr" hangingPunct="0">
                  <a:spcBef>
                    <a:spcPct val="0"/>
                  </a:spcBef>
                  <a:spcAft>
                    <a:spcPct val="0"/>
                  </a:spcAft>
                </a:pPr>
                <a:endParaRPr lang="zh-CN" altLang="en-US" sz="20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禁止符 23"/>
              <p:cNvSpPr/>
              <p:nvPr/>
            </p:nvSpPr>
            <p:spPr bwMode="gray">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35" name="矩形 34"/>
          <p:cNvSpPr/>
          <p:nvPr/>
        </p:nvSpPr>
        <p:spPr bwMode="gray">
          <a:xfrm>
            <a:off x="445913" y="5209119"/>
            <a:ext cx="5647707" cy="962094"/>
          </a:xfrm>
          <a:prstGeom prst="rect">
            <a:avLst/>
          </a:prstGeom>
        </p:spPr>
        <p:txBody>
          <a:bodyPr wrap="square">
            <a:noAutofit/>
          </a:bodyPr>
          <a:lstStyle/>
          <a:p>
            <a:pPr fontAlgn="ctr">
              <a:lnSpc>
                <a:spcPct val="125000"/>
              </a:lnSpc>
            </a:pPr>
            <a:r>
              <a:rPr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gateways of departments 1, 2, and 3 are all on RTA. It is required that </a:t>
            </a:r>
            <a:r>
              <a:rPr sz="1599" dirty="0">
                <a:latin typeface="Huawei Sans" panose="020C0503030203020204" pitchFamily="34" charset="0"/>
                <a:ea typeface="方正兰亭黑简体" panose="02000000000000000000" pitchFamily="2" charset="-122"/>
                <a:sym typeface="Huawei Sans" panose="020C0503030203020204" pitchFamily="34" charset="0"/>
              </a:rPr>
              <a:t>traffic-filter </a:t>
            </a:r>
            <a:r>
              <a:rPr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be deployed on RTA to restrict the mutual access between departments 2 and 3.</a:t>
            </a:r>
            <a:endParaRPr lang="en-US" altLang="zh-CN"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05523132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ltLang="zh-CN" dirty="0">
                <a:sym typeface="Huawei Sans" panose="020C0503030203020204" pitchFamily="34" charset="0"/>
              </a:rPr>
              <a:t>(Essay) What is the difference between local PBR and interface PBR?</a:t>
            </a:r>
          </a:p>
          <a:p>
            <a:r>
              <a:rPr lang="en-US" altLang="zh-CN" dirty="0">
                <a:sym typeface="Huawei Sans" panose="020C0503030203020204" pitchFamily="34" charset="0"/>
              </a:rPr>
              <a:t>(Essay) When MQC is used to filter traffic, what is the difference between the ACL matching a traffic classifier and the ACL invoked by traffic-filter?</a:t>
            </a:r>
          </a:p>
          <a:p>
            <a:endParaRPr lang="zh-CN" altLang="en-US" dirty="0"/>
          </a:p>
        </p:txBody>
      </p:sp>
    </p:spTree>
    <p:extLst>
      <p:ext uri="{BB962C8B-B14F-4D97-AF65-F5344CB8AC3E}">
        <p14:creationId xmlns:p14="http://schemas.microsoft.com/office/powerpoint/2010/main" val="125776842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1"/>
          </p:nvPr>
        </p:nvSpPr>
        <p:spPr/>
        <p:txBody>
          <a:bodyPr/>
          <a:lstStyle/>
          <a:p>
            <a:r>
              <a:rPr lang="en-US" altLang="zh-CN" dirty="0"/>
              <a:t>This course describes PBR application scenarios, PBR classification, as well as how to configure local PBR and interface PBR.</a:t>
            </a:r>
          </a:p>
          <a:p>
            <a:r>
              <a:rPr lang="en-US" altLang="zh-CN" dirty="0"/>
              <a:t>MQC supports multiple flexible traffic matching modes and executable actions, and can be invoked in multiple views. MQC can be used to implement PBR and traffic filtering.</a:t>
            </a:r>
          </a:p>
          <a:p>
            <a:endParaRPr lang="zh-CN" altLang="en-US" dirty="0"/>
          </a:p>
        </p:txBody>
      </p:sp>
    </p:spTree>
    <p:extLst>
      <p:ext uri="{BB962C8B-B14F-4D97-AF65-F5344CB8AC3E}">
        <p14:creationId xmlns:p14="http://schemas.microsoft.com/office/powerpoint/2010/main" val="427685729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8393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1"/>
          </p:nvPr>
        </p:nvSpPr>
        <p:spPr/>
        <p:txBody>
          <a:bodyPr/>
          <a:lstStyle/>
          <a:p>
            <a:pPr lvl="0"/>
            <a:r>
              <a:rPr lang="en-US" altLang="zh-CN" dirty="0">
                <a:sym typeface="Huawei Sans" panose="020C0503030203020204" pitchFamily="34" charset="0"/>
              </a:rPr>
              <a:t>Upon completion of this course, you will be able to:</a:t>
            </a:r>
          </a:p>
          <a:p>
            <a:pPr lvl="1"/>
            <a:r>
              <a:rPr lang="en-US" altLang="zh-CN" dirty="0">
                <a:sym typeface="Huawei Sans" panose="020C0503030203020204" pitchFamily="34" charset="0"/>
              </a:rPr>
              <a:t>Describe the application scenarios of PBR.</a:t>
            </a:r>
          </a:p>
          <a:p>
            <a:pPr lvl="1"/>
            <a:r>
              <a:rPr lang="en-US" altLang="zh-CN" dirty="0">
                <a:sym typeface="Huawei Sans" panose="020C0503030203020204" pitchFamily="34" charset="0"/>
              </a:rPr>
              <a:t>Describe the classification of PBR.</a:t>
            </a:r>
          </a:p>
          <a:p>
            <a:pPr lvl="1"/>
            <a:r>
              <a:rPr lang="en-US" altLang="zh-CN" dirty="0">
                <a:sym typeface="Huawei Sans" panose="020C0503030203020204" pitchFamily="34" charset="0"/>
              </a:rPr>
              <a:t>Describe how to configure PBR in MQC mode.</a:t>
            </a:r>
          </a:p>
          <a:p>
            <a:pPr lvl="1"/>
            <a:r>
              <a:rPr lang="en-US" altLang="zh-CN" dirty="0">
                <a:sym typeface="Huawei Sans" panose="020C0503030203020204" pitchFamily="34" charset="0"/>
              </a:rPr>
              <a:t>Describe how to filter packets in MQC mode.</a:t>
            </a:r>
          </a:p>
          <a:p>
            <a:endParaRPr lang="zh-CN" altLang="en-US" dirty="0"/>
          </a:p>
        </p:txBody>
      </p:sp>
    </p:spTree>
    <p:extLst>
      <p:ext uri="{BB962C8B-B14F-4D97-AF65-F5344CB8AC3E}">
        <p14:creationId xmlns:p14="http://schemas.microsoft.com/office/powerpoint/2010/main" val="9755875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altLang="zh-CN" b="1" dirty="0">
                <a:latin typeface="Huawei Sans" panose="020C0503030203020204" pitchFamily="34" charset="0"/>
                <a:ea typeface="方正兰亭黑简体" panose="02000000000000000000" pitchFamily="2" charset="-122"/>
                <a:sym typeface="Huawei Sans" panose="020C0503030203020204" pitchFamily="34" charset="0"/>
              </a:rPr>
              <a:t>PBR</a:t>
            </a:r>
          </a:p>
          <a:p>
            <a:r>
              <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MQC</a:t>
            </a:r>
          </a:p>
          <a:p>
            <a:r>
              <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Traffic </a:t>
            </a:r>
            <a:r>
              <a:rPr lang="en-US" altLang="zh-CN"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Filtering</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16272576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a:xfrm>
            <a:off x="451877" y="1242453"/>
            <a:ext cx="11306175" cy="1166918"/>
          </a:xfrm>
        </p:spPr>
        <p:txBody>
          <a:bodyPr/>
          <a:lstStyle/>
          <a:p>
            <a:pPr marL="0" indent="0">
              <a:buNone/>
            </a:pPr>
            <a:r>
              <a:rPr lang="en-US" altLang="zh-CN" sz="1800" dirty="0">
                <a:sym typeface="Huawei Sans" panose="020C0503030203020204" pitchFamily="34" charset="0"/>
              </a:rPr>
              <a:t>In some scenarios, the traffic of specific users or services needs to be forwarded along a specified path, whereas the traffic of other users or services can still be forwarded based on the routing information base (RIB).</a:t>
            </a:r>
          </a:p>
          <a:p>
            <a:endParaRPr lang="zh-CN" altLang="en-US" sz="1800" dirty="0"/>
          </a:p>
        </p:txBody>
      </p:sp>
      <p:sp>
        <p:nvSpPr>
          <p:cNvPr id="3" name="标题 2"/>
          <p:cNvSpPr>
            <a:spLocks noGrp="1"/>
          </p:cNvSpPr>
          <p:nvPr>
            <p:ph type="title"/>
          </p:nvPr>
        </p:nvSpPr>
        <p:spPr bwMode="gray"/>
        <p:txBody>
          <a:bodyPr/>
          <a:lstStyle/>
          <a:p>
            <a:r>
              <a:rPr lang="en-US" altLang="zh-CN" dirty="0"/>
              <a:t>Technical Background</a:t>
            </a:r>
            <a:endParaRPr lang="zh-CN" altLang="en-US" dirty="0"/>
          </a:p>
        </p:txBody>
      </p:sp>
      <p:sp>
        <p:nvSpPr>
          <p:cNvPr id="4" name="矩形 3"/>
          <p:cNvSpPr/>
          <p:nvPr/>
        </p:nvSpPr>
        <p:spPr bwMode="gray">
          <a:xfrm>
            <a:off x="2170502" y="2320179"/>
            <a:ext cx="5302521" cy="2938003"/>
          </a:xfrm>
          <a:prstGeom prst="rect">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5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p:cNvSpPr/>
          <p:nvPr/>
        </p:nvSpPr>
        <p:spPr bwMode="gray">
          <a:xfrm rot="5400000">
            <a:off x="2429673" y="2561108"/>
            <a:ext cx="968349" cy="910415"/>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599"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 name="Straight Connector 52"/>
          <p:cNvCxnSpPr>
            <a:stCxn id="23" idx="1"/>
            <a:endCxn id="24" idx="3"/>
          </p:cNvCxnSpPr>
          <p:nvPr/>
        </p:nvCxnSpPr>
        <p:spPr bwMode="gray">
          <a:xfrm flipH="1" flipV="1">
            <a:off x="3231005" y="2870107"/>
            <a:ext cx="1836356" cy="683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bwMode="gray">
          <a:xfrm>
            <a:off x="2414257" y="3043928"/>
            <a:ext cx="974947" cy="349673"/>
          </a:xfrm>
          <a:prstGeom prst="rect">
            <a:avLst/>
          </a:prstGeom>
          <a:noFill/>
        </p:spPr>
        <p:txBody>
          <a:bodyPr wrap="square" rtlCol="0">
            <a:noAutofit/>
          </a:bodyPr>
          <a:lstStyle/>
          <a:p>
            <a:pPr algn="ctr" fontAlgn="ctr"/>
            <a:r>
              <a:rPr sz="1200" dirty="0">
                <a:latin typeface="Huawei Sans" panose="020C0503030203020204" pitchFamily="34" charset="0"/>
                <a:ea typeface="方正兰亭黑简体" panose="02000000000000000000" pitchFamily="2" charset="-122"/>
                <a:sym typeface="Huawei Sans" panose="020C0503030203020204" pitchFamily="34" charset="0"/>
              </a:rPr>
              <a:t>Network segment 1</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 name="直接箭头连接符 7"/>
          <p:cNvCxnSpPr/>
          <p:nvPr/>
        </p:nvCxnSpPr>
        <p:spPr bwMode="gray">
          <a:xfrm>
            <a:off x="5860965" y="2825691"/>
            <a:ext cx="779155" cy="600411"/>
          </a:xfrm>
          <a:prstGeom prst="straightConnector1">
            <a:avLst/>
          </a:prstGeom>
          <a:ln w="28575">
            <a:solidFill>
              <a:srgbClr val="00B0F0"/>
            </a:solidFill>
            <a:prstDash val="sysDash"/>
            <a:tailEnd type="triangle"/>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bwMode="gray">
          <a:xfrm rot="5400000" flipV="1">
            <a:off x="4184688" y="2136948"/>
            <a:ext cx="0" cy="1139294"/>
          </a:xfrm>
          <a:prstGeom prst="straightConnector1">
            <a:avLst/>
          </a:prstGeom>
          <a:ln w="28575">
            <a:solidFill>
              <a:srgbClr val="00B0F0"/>
            </a:solidFill>
            <a:prstDash val="sysDash"/>
            <a:tailEnd type="triangle"/>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bwMode="gray">
          <a:xfrm>
            <a:off x="8663176" y="2699929"/>
            <a:ext cx="853954" cy="475435"/>
            <a:chOff x="8133063" y="1699504"/>
            <a:chExt cx="751638" cy="418471"/>
          </a:xfrm>
        </p:grpSpPr>
        <p:sp>
          <p:nvSpPr>
            <p:cNvPr id="11" name="Freeform 159"/>
            <p:cNvSpPr/>
            <p:nvPr/>
          </p:nvSpPr>
          <p:spPr bwMode="gray">
            <a:xfrm flipH="1">
              <a:off x="8133063" y="1699504"/>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矩形 11"/>
            <p:cNvSpPr/>
            <p:nvPr/>
          </p:nvSpPr>
          <p:spPr bwMode="gray">
            <a:xfrm>
              <a:off x="8255912" y="1810198"/>
              <a:ext cx="535724" cy="307777"/>
            </a:xfrm>
            <a:prstGeom prst="rect">
              <a:avLst/>
            </a:prstGeom>
          </p:spPr>
          <p:txBody>
            <a:bodyPr wrap="square">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ISP1</a:t>
              </a: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3" name="组合 12"/>
          <p:cNvGrpSpPr/>
          <p:nvPr/>
        </p:nvGrpSpPr>
        <p:grpSpPr bwMode="gray">
          <a:xfrm>
            <a:off x="8663176" y="4287819"/>
            <a:ext cx="853954" cy="475435"/>
            <a:chOff x="8133063" y="1699504"/>
            <a:chExt cx="751638" cy="418471"/>
          </a:xfrm>
        </p:grpSpPr>
        <p:sp>
          <p:nvSpPr>
            <p:cNvPr id="14" name="Freeform 159"/>
            <p:cNvSpPr/>
            <p:nvPr/>
          </p:nvSpPr>
          <p:spPr bwMode="gray">
            <a:xfrm flipH="1">
              <a:off x="8133063" y="1699504"/>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矩形 14"/>
            <p:cNvSpPr/>
            <p:nvPr/>
          </p:nvSpPr>
          <p:spPr bwMode="gray">
            <a:xfrm>
              <a:off x="8255912" y="1810198"/>
              <a:ext cx="535724" cy="307777"/>
            </a:xfrm>
            <a:prstGeom prst="rect">
              <a:avLst/>
            </a:prstGeom>
          </p:spPr>
          <p:txBody>
            <a:bodyPr wrap="square">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ISP2</a:t>
              </a: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6" name="Straight Connector 52"/>
          <p:cNvCxnSpPr>
            <a:stCxn id="22" idx="3"/>
          </p:cNvCxnSpPr>
          <p:nvPr/>
        </p:nvCxnSpPr>
        <p:spPr bwMode="gray">
          <a:xfrm flipV="1">
            <a:off x="7312104" y="3140397"/>
            <a:ext cx="1806655" cy="54888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52"/>
          <p:cNvCxnSpPr>
            <a:stCxn id="22" idx="3"/>
            <a:endCxn id="14" idx="0"/>
          </p:cNvCxnSpPr>
          <p:nvPr/>
        </p:nvCxnSpPr>
        <p:spPr bwMode="gray">
          <a:xfrm>
            <a:off x="7312104" y="3689281"/>
            <a:ext cx="1685906" cy="598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bwMode="gray">
          <a:xfrm flipV="1">
            <a:off x="7473023" y="3140602"/>
            <a:ext cx="1190153" cy="359888"/>
          </a:xfrm>
          <a:prstGeom prst="straightConnector1">
            <a:avLst/>
          </a:prstGeom>
          <a:ln w="28575">
            <a:solidFill>
              <a:srgbClr val="00B0F0"/>
            </a:solidFill>
            <a:prstDash val="sysDash"/>
            <a:tailEnd type="triangle"/>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bwMode="gray">
          <a:xfrm rot="5400000" flipV="1">
            <a:off x="4344703" y="4138676"/>
            <a:ext cx="0" cy="1139294"/>
          </a:xfrm>
          <a:prstGeom prst="straightConnector1">
            <a:avLst/>
          </a:prstGeom>
          <a:ln w="28575">
            <a:solidFill>
              <a:srgbClr val="EC7061"/>
            </a:solidFill>
            <a:tailEnd type="triangle"/>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bwMode="gray">
          <a:xfrm>
            <a:off x="7473024" y="3893506"/>
            <a:ext cx="989634" cy="394314"/>
          </a:xfrm>
          <a:prstGeom prst="straightConnector1">
            <a:avLst/>
          </a:prstGeom>
          <a:ln w="28575">
            <a:solidFill>
              <a:srgbClr val="EC7061"/>
            </a:solidFill>
            <a:tailEnd type="triangle"/>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bwMode="gray">
          <a:xfrm flipV="1">
            <a:off x="5860965" y="4025351"/>
            <a:ext cx="798994" cy="653811"/>
          </a:xfrm>
          <a:prstGeom prst="straightConnector1">
            <a:avLst/>
          </a:prstGeom>
          <a:ln w="28575">
            <a:solidFill>
              <a:srgbClr val="EC7061"/>
            </a:solidFill>
            <a:tailEnd type="triangle"/>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pic>
        <p:nvPicPr>
          <p:cNvPr id="22"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6698596" y="3438299"/>
            <a:ext cx="613507" cy="501960"/>
          </a:xfrm>
          <a:prstGeom prst="rect">
            <a:avLst/>
          </a:prstGeom>
          <a:noFill/>
        </p:spPr>
      </p:pic>
      <p:pic>
        <p:nvPicPr>
          <p:cNvPr id="23" name="图片 22" descr="通用交换机.png">
            <a:extLst>
              <a:ext uri="{FF2B5EF4-FFF2-40B4-BE49-F238E27FC236}">
                <a16:creationId xmlns:a16="http://schemas.microsoft.com/office/drawing/2014/main" xmlns="" id="{5583757F-4C12-471A-A130-6DAAF82105FA}"/>
              </a:ext>
            </a:extLst>
          </p:cNvPr>
          <p:cNvPicPr>
            <a:picLocks noChangeAspect="1"/>
          </p:cNvPicPr>
          <p:nvPr/>
        </p:nvPicPr>
        <p:blipFill>
          <a:blip r:embed="rId4" cstate="print"/>
          <a:stretch>
            <a:fillRect/>
          </a:stretch>
        </p:blipFill>
        <p:spPr bwMode="gray">
          <a:xfrm>
            <a:off x="5067361" y="2625957"/>
            <a:ext cx="613507" cy="501960"/>
          </a:xfrm>
          <a:prstGeom prst="rect">
            <a:avLst/>
          </a:prstGeom>
        </p:spPr>
      </p:pic>
      <p:pic>
        <p:nvPicPr>
          <p:cNvPr id="24" name="图片 23" descr="PC.png">
            <a:extLst>
              <a:ext uri="{FF2B5EF4-FFF2-40B4-BE49-F238E27FC236}">
                <a16:creationId xmlns:a16="http://schemas.microsoft.com/office/drawing/2014/main" xmlns="" id="{FC705F83-EC9E-439D-A0C4-2779B52A9BBB}"/>
              </a:ext>
            </a:extLst>
          </p:cNvPr>
          <p:cNvPicPr>
            <a:picLocks noChangeAspect="1"/>
          </p:cNvPicPr>
          <p:nvPr/>
        </p:nvPicPr>
        <p:blipFill>
          <a:blip r:embed="rId5" cstate="print"/>
          <a:stretch>
            <a:fillRect/>
          </a:stretch>
        </p:blipFill>
        <p:spPr bwMode="gray">
          <a:xfrm>
            <a:off x="2618562" y="2634929"/>
            <a:ext cx="612443" cy="470355"/>
          </a:xfrm>
          <a:prstGeom prst="rect">
            <a:avLst/>
          </a:prstGeom>
        </p:spPr>
      </p:pic>
      <p:sp>
        <p:nvSpPr>
          <p:cNvPr id="25" name="矩形 24"/>
          <p:cNvSpPr/>
          <p:nvPr/>
        </p:nvSpPr>
        <p:spPr bwMode="gray">
          <a:xfrm rot="5400000">
            <a:off x="2429673" y="4157616"/>
            <a:ext cx="968349" cy="910415"/>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599"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6" name="Straight Connector 52"/>
          <p:cNvCxnSpPr>
            <a:stCxn id="27" idx="1"/>
            <a:endCxn id="28" idx="3"/>
          </p:cNvCxnSpPr>
          <p:nvPr/>
        </p:nvCxnSpPr>
        <p:spPr bwMode="gray">
          <a:xfrm flipH="1" flipV="1">
            <a:off x="3231005" y="4466615"/>
            <a:ext cx="1865089" cy="65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7" name="图片 26" descr="通用交换机.png">
            <a:extLst>
              <a:ext uri="{FF2B5EF4-FFF2-40B4-BE49-F238E27FC236}">
                <a16:creationId xmlns:a16="http://schemas.microsoft.com/office/drawing/2014/main" xmlns="" id="{5583757F-4C12-471A-A130-6DAAF82105FA}"/>
              </a:ext>
            </a:extLst>
          </p:cNvPr>
          <p:cNvPicPr>
            <a:picLocks noChangeAspect="1"/>
          </p:cNvPicPr>
          <p:nvPr/>
        </p:nvPicPr>
        <p:blipFill>
          <a:blip r:embed="rId4" cstate="print"/>
          <a:stretch>
            <a:fillRect/>
          </a:stretch>
        </p:blipFill>
        <p:spPr bwMode="gray">
          <a:xfrm>
            <a:off x="5096095" y="4222224"/>
            <a:ext cx="613507" cy="501960"/>
          </a:xfrm>
          <a:prstGeom prst="rect">
            <a:avLst/>
          </a:prstGeom>
        </p:spPr>
      </p:pic>
      <p:pic>
        <p:nvPicPr>
          <p:cNvPr id="28" name="图片 27" descr="PC.png">
            <a:extLst>
              <a:ext uri="{FF2B5EF4-FFF2-40B4-BE49-F238E27FC236}">
                <a16:creationId xmlns:a16="http://schemas.microsoft.com/office/drawing/2014/main" xmlns="" id="{FC705F83-EC9E-439D-A0C4-2779B52A9BBB}"/>
              </a:ext>
            </a:extLst>
          </p:cNvPr>
          <p:cNvPicPr>
            <a:picLocks noChangeAspect="1"/>
          </p:cNvPicPr>
          <p:nvPr/>
        </p:nvPicPr>
        <p:blipFill>
          <a:blip r:embed="rId5" cstate="print"/>
          <a:stretch>
            <a:fillRect/>
          </a:stretch>
        </p:blipFill>
        <p:spPr bwMode="gray">
          <a:xfrm>
            <a:off x="2618562" y="4231437"/>
            <a:ext cx="612443" cy="470355"/>
          </a:xfrm>
          <a:prstGeom prst="rect">
            <a:avLst/>
          </a:prstGeom>
        </p:spPr>
      </p:pic>
      <p:sp>
        <p:nvSpPr>
          <p:cNvPr id="29" name="文本框 28"/>
          <p:cNvSpPr txBox="1"/>
          <p:nvPr/>
        </p:nvSpPr>
        <p:spPr bwMode="gray">
          <a:xfrm>
            <a:off x="2414257" y="4668760"/>
            <a:ext cx="974947" cy="349673"/>
          </a:xfrm>
          <a:prstGeom prst="rect">
            <a:avLst/>
          </a:prstGeom>
          <a:noFill/>
        </p:spPr>
        <p:txBody>
          <a:bodyPr wrap="square" rtlCol="0">
            <a:noAutofit/>
          </a:bodyPr>
          <a:lstStyle/>
          <a:p>
            <a:pPr algn="ctr" fontAlgn="ctr"/>
            <a:r>
              <a:rPr sz="1200" dirty="0">
                <a:latin typeface="Huawei Sans" panose="020C0503030203020204" pitchFamily="34" charset="0"/>
                <a:ea typeface="方正兰亭黑简体" panose="02000000000000000000" pitchFamily="2" charset="-122"/>
                <a:sym typeface="Huawei Sans" panose="020C0503030203020204" pitchFamily="34" charset="0"/>
              </a:rPr>
              <a:t>Network segment 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0" name="Straight Connector 52"/>
          <p:cNvCxnSpPr>
            <a:stCxn id="22" idx="1"/>
            <a:endCxn id="23" idx="3"/>
          </p:cNvCxnSpPr>
          <p:nvPr/>
        </p:nvCxnSpPr>
        <p:spPr bwMode="gray">
          <a:xfrm flipH="1" flipV="1">
            <a:off x="5680869" y="2876936"/>
            <a:ext cx="1017727" cy="81234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52"/>
          <p:cNvCxnSpPr>
            <a:stCxn id="22" idx="1"/>
            <a:endCxn id="27" idx="3"/>
          </p:cNvCxnSpPr>
          <p:nvPr/>
        </p:nvCxnSpPr>
        <p:spPr bwMode="gray">
          <a:xfrm flipH="1">
            <a:off x="5709602" y="3689280"/>
            <a:ext cx="988994" cy="78392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bwMode="gray">
          <a:xfrm>
            <a:off x="6583218" y="3942674"/>
            <a:ext cx="822234" cy="349673"/>
          </a:xfrm>
          <a:prstGeom prst="rect">
            <a:avLst/>
          </a:prstGeom>
          <a:noFill/>
        </p:spPr>
        <p:txBody>
          <a:bodyPr wrap="square" rtlCol="0">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Egress</a:t>
            </a: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a:off x="2042152" y="5256094"/>
            <a:ext cx="8431060" cy="781447"/>
          </a:xfrm>
          <a:prstGeom prst="rect">
            <a:avLst/>
          </a:prstGeom>
          <a:noFill/>
        </p:spPr>
        <p:txBody>
          <a:bodyPr wrap="square" rtlCol="0">
            <a:noAutofit/>
          </a:bodyPr>
          <a:lstStyle/>
          <a:p>
            <a:pPr fontAlgn="ctr">
              <a:lnSpc>
                <a:spcPct val="140000"/>
              </a:lnSpc>
            </a:pPr>
            <a:r>
              <a:rPr sz="1599" dirty="0">
                <a:latin typeface="Huawei Sans" panose="020C0503030203020204" pitchFamily="34" charset="0"/>
                <a:ea typeface="方正兰亭黑简体" panose="02000000000000000000" pitchFamily="2" charset="-122"/>
                <a:sym typeface="Huawei Sans" panose="020C0503030203020204" pitchFamily="34" charset="0"/>
              </a:rPr>
              <a:t>Example: An enterprise connected to two ISPs wants to access the Internet from network segment 1 through ISP1 and access the Internet from network segment 2 and through ISP2. This requirement cannot be met using traditional routing technologies.</a:t>
            </a:r>
            <a:endParaRPr lang="zh-CN" altLang="en-US"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5860966" y="2374278"/>
            <a:ext cx="1575857" cy="369188"/>
          </a:xfrm>
          <a:prstGeom prst="rect">
            <a:avLst/>
          </a:prstGeom>
          <a:noFill/>
        </p:spPr>
        <p:txBody>
          <a:bodyPr wrap="square" rtlCol="0">
            <a:noAutofit/>
          </a:bodyPr>
          <a:lstStyle/>
          <a:p>
            <a:pPr algn="ctr" fontAlgn="ctr"/>
            <a:r>
              <a:rPr sz="17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Enterprise X</a:t>
            </a:r>
            <a:endParaRPr lang="en-US" sz="17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0740613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a:xfrm>
            <a:off x="6096000" y="1242453"/>
            <a:ext cx="5662052" cy="4680000"/>
          </a:xfrm>
        </p:spPr>
        <p:txBody>
          <a:bodyPr/>
          <a:lstStyle/>
          <a:p>
            <a:r>
              <a:rPr lang="en-US" altLang="zh-CN" sz="1600" dirty="0">
                <a:sym typeface="Huawei Sans" panose="020C0503030203020204" pitchFamily="34" charset="0"/>
              </a:rPr>
              <a:t>Policy-based routing (PBR) enables a network device to forward data based on not only the destination IP address of a packet, but also other elements such as the source IP address, source MAC address, destination MAC address, source port number, destination port number, and VLAN ID.</a:t>
            </a:r>
          </a:p>
          <a:p>
            <a:r>
              <a:rPr lang="en-US" altLang="zh-CN" sz="1600" dirty="0">
                <a:sym typeface="Huawei Sans" panose="020C0503030203020204" pitchFamily="34" charset="0"/>
              </a:rPr>
              <a:t>You can also use an ACL to match specific packets and deploy PBR based on the ACL.</a:t>
            </a:r>
          </a:p>
          <a:p>
            <a:r>
              <a:rPr lang="en-US" altLang="zh-CN" sz="1600" dirty="0">
                <a:sym typeface="Huawei Sans" panose="020C0503030203020204" pitchFamily="34" charset="0"/>
              </a:rPr>
              <a:t>If PBR is deployed on a device, the matched packets are preferentially forwarded based on a PBR policy. That is, a PBR policy has a higher priority than a traditional IP routing table in packet forwarding.</a:t>
            </a:r>
          </a:p>
          <a:p>
            <a:endParaRPr lang="zh-CN" altLang="en-US" sz="1600" dirty="0"/>
          </a:p>
        </p:txBody>
      </p:sp>
      <p:sp>
        <p:nvSpPr>
          <p:cNvPr id="3" name="标题 2"/>
          <p:cNvSpPr>
            <a:spLocks noGrp="1"/>
          </p:cNvSpPr>
          <p:nvPr>
            <p:ph type="title"/>
          </p:nvPr>
        </p:nvSpPr>
        <p:spPr bwMode="gray"/>
        <p:txBody>
          <a:bodyPr/>
          <a:lstStyle/>
          <a:p>
            <a:r>
              <a:rPr lang="en-US" altLang="zh-CN" dirty="0">
                <a:sym typeface="Huawei Sans" panose="020C0503030203020204" pitchFamily="34" charset="0"/>
              </a:rPr>
              <a:t>PBR Overview: Basic Concepts</a:t>
            </a:r>
            <a:endParaRPr lang="zh-CN" altLang="en-US" dirty="0"/>
          </a:p>
        </p:txBody>
      </p:sp>
      <p:pic>
        <p:nvPicPr>
          <p:cNvPr id="4"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3160349" y="3288064"/>
            <a:ext cx="539789" cy="441645"/>
          </a:xfrm>
          <a:prstGeom prst="rect">
            <a:avLst/>
          </a:prstGeom>
          <a:noFill/>
        </p:spPr>
      </p:pic>
      <p:pic>
        <p:nvPicPr>
          <p:cNvPr id="5"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1670738" y="4357086"/>
            <a:ext cx="539789" cy="441645"/>
          </a:xfrm>
          <a:prstGeom prst="rect">
            <a:avLst/>
          </a:prstGeom>
          <a:noFill/>
        </p:spPr>
      </p:pic>
      <p:pic>
        <p:nvPicPr>
          <p:cNvPr id="6"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4783258" y="4357086"/>
            <a:ext cx="539789" cy="441645"/>
          </a:xfrm>
          <a:prstGeom prst="rect">
            <a:avLst/>
          </a:prstGeom>
          <a:noFill/>
        </p:spPr>
      </p:pic>
      <p:cxnSp>
        <p:nvCxnSpPr>
          <p:cNvPr id="7" name="Straight Connector 52"/>
          <p:cNvCxnSpPr>
            <a:stCxn id="4" idx="1"/>
            <a:endCxn id="5" idx="0"/>
          </p:cNvCxnSpPr>
          <p:nvPr/>
        </p:nvCxnSpPr>
        <p:spPr bwMode="gray">
          <a:xfrm flipH="1">
            <a:off x="1940632" y="3508887"/>
            <a:ext cx="1219717" cy="84819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52"/>
          <p:cNvCxnSpPr>
            <a:stCxn id="4" idx="3"/>
            <a:endCxn id="6" idx="0"/>
          </p:cNvCxnSpPr>
          <p:nvPr/>
        </p:nvCxnSpPr>
        <p:spPr bwMode="gray">
          <a:xfrm>
            <a:off x="3700139" y="3508887"/>
            <a:ext cx="1353014" cy="84819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52"/>
          <p:cNvCxnSpPr/>
          <p:nvPr/>
        </p:nvCxnSpPr>
        <p:spPr bwMode="gray">
          <a:xfrm flipH="1">
            <a:off x="1683590" y="5294200"/>
            <a:ext cx="363945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52"/>
          <p:cNvCxnSpPr>
            <a:endCxn id="5" idx="2"/>
          </p:cNvCxnSpPr>
          <p:nvPr/>
        </p:nvCxnSpPr>
        <p:spPr bwMode="gray">
          <a:xfrm flipV="1">
            <a:off x="1940632" y="4798732"/>
            <a:ext cx="0" cy="4954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52"/>
          <p:cNvCxnSpPr>
            <a:endCxn id="6" idx="2"/>
          </p:cNvCxnSpPr>
          <p:nvPr/>
        </p:nvCxnSpPr>
        <p:spPr bwMode="gray">
          <a:xfrm flipV="1">
            <a:off x="5053152" y="4798731"/>
            <a:ext cx="0" cy="49547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bwMode="gray">
          <a:xfrm>
            <a:off x="2709144" y="5300973"/>
            <a:ext cx="1387980" cy="307657"/>
          </a:xfrm>
          <a:prstGeom prst="rect">
            <a:avLst/>
          </a:prstGeom>
          <a:noFill/>
        </p:spPr>
        <p:txBody>
          <a:bodyPr wrap="square" rtlCol="0">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192.168.1.0/24</a:t>
            </a: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p:cNvSpPr txBox="1"/>
          <p:nvPr/>
        </p:nvSpPr>
        <p:spPr bwMode="gray">
          <a:xfrm>
            <a:off x="1814673" y="3422649"/>
            <a:ext cx="1186080" cy="307657"/>
          </a:xfrm>
          <a:prstGeom prst="rect">
            <a:avLst/>
          </a:prstGeom>
          <a:noFill/>
        </p:spPr>
        <p:txBody>
          <a:bodyPr wrap="square" rtlCol="0">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10.0.12.1/24</a:t>
            </a: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bwMode="gray">
          <a:xfrm>
            <a:off x="3791186" y="3422649"/>
            <a:ext cx="1186080" cy="307657"/>
          </a:xfrm>
          <a:prstGeom prst="rect">
            <a:avLst/>
          </a:prstGeom>
          <a:noFill/>
        </p:spPr>
        <p:txBody>
          <a:bodyPr wrap="square" rtlCol="0">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10.0.13.1/24</a:t>
            </a: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p:cNvSpPr txBox="1"/>
          <p:nvPr/>
        </p:nvSpPr>
        <p:spPr bwMode="gray">
          <a:xfrm>
            <a:off x="772219" y="4053829"/>
            <a:ext cx="1328691" cy="307657"/>
          </a:xfrm>
          <a:prstGeom prst="rect">
            <a:avLst/>
          </a:prstGeom>
          <a:noFill/>
        </p:spPr>
        <p:txBody>
          <a:bodyPr wrap="square" rtlCol="0">
            <a:noAutofit/>
          </a:bodyPr>
          <a:lstStyle/>
          <a:p>
            <a:pPr algn="ctr" fontAlgn="ctr"/>
            <a:r>
              <a:rPr sz="1399" dirty="0" smtClean="0">
                <a:latin typeface="Huawei Sans" panose="020C0503030203020204" pitchFamily="34" charset="0"/>
                <a:ea typeface="方正兰亭黑简体" panose="02000000000000000000" pitchFamily="2" charset="-122"/>
                <a:sym typeface="Huawei Sans" panose="020C0503030203020204" pitchFamily="34" charset="0"/>
              </a:rPr>
              <a:t>10.0.12.2/24</a:t>
            </a: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
          <p:cNvSpPr txBox="1"/>
          <p:nvPr/>
        </p:nvSpPr>
        <p:spPr bwMode="gray">
          <a:xfrm>
            <a:off x="4835603" y="4045041"/>
            <a:ext cx="1186080" cy="307657"/>
          </a:xfrm>
          <a:prstGeom prst="rect">
            <a:avLst/>
          </a:prstGeom>
          <a:noFill/>
        </p:spPr>
        <p:txBody>
          <a:bodyPr wrap="square" rtlCol="0">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10.0.13.2/24</a:t>
            </a: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Freeform 67"/>
          <p:cNvSpPr/>
          <p:nvPr/>
        </p:nvSpPr>
        <p:spPr bwMode="gray">
          <a:xfrm rot="11033692">
            <a:off x="2376843" y="2816576"/>
            <a:ext cx="819734" cy="1064659"/>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15000">
                <a:srgbClr val="FFF2CC"/>
              </a:gs>
              <a:gs pos="100000">
                <a:schemeClr val="bg1">
                  <a:alpha val="0"/>
                </a:schemeClr>
              </a:gs>
            </a:gsLst>
            <a:lin ang="16200000" scaled="1"/>
            <a:tileRect/>
          </a:gradFill>
          <a:ln w="19050">
            <a:gradFill flip="none" rotWithShape="1">
              <a:gsLst>
                <a:gs pos="100000">
                  <a:schemeClr val="bg1">
                    <a:lumMod val="100000"/>
                    <a:alpha val="0"/>
                  </a:schemeClr>
                </a:gs>
                <a:gs pos="31000">
                  <a:srgbClr val="FFD17D"/>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p:cNvSpPr/>
          <p:nvPr/>
        </p:nvSpPr>
        <p:spPr bwMode="gray">
          <a:xfrm>
            <a:off x="518273" y="2485534"/>
            <a:ext cx="2466276" cy="307657"/>
          </a:xfrm>
          <a:prstGeom prst="rect">
            <a:avLst/>
          </a:prstGeom>
          <a:solidFill>
            <a:srgbClr val="F4FBFE"/>
          </a:solidFill>
          <a:ln>
            <a:solidFill>
              <a:srgbClr val="99DFF9"/>
            </a:solidFill>
          </a:ln>
        </p:spPr>
        <p:txBody>
          <a:bodyPr wrap="square">
            <a:noAutofit/>
          </a:bodyPr>
          <a:lstStyle/>
          <a:p>
            <a:pP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192.168.1.0/24 via 10.0.12.2</a:t>
            </a:r>
            <a:endParaRPr lang="zh-CN" altLang="en-US" sz="13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9" name="文本框 18"/>
          <p:cNvSpPr txBox="1"/>
          <p:nvPr/>
        </p:nvSpPr>
        <p:spPr bwMode="gray">
          <a:xfrm>
            <a:off x="3177408" y="3736395"/>
            <a:ext cx="511479" cy="307657"/>
          </a:xfrm>
          <a:prstGeom prst="rect">
            <a:avLst/>
          </a:prstGeom>
          <a:noFill/>
        </p:spPr>
        <p:txBody>
          <a:bodyPr wrap="square" rtlCol="0">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RTA</a:t>
            </a: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19"/>
          <p:cNvSpPr txBox="1"/>
          <p:nvPr/>
        </p:nvSpPr>
        <p:spPr bwMode="gray">
          <a:xfrm>
            <a:off x="2225749" y="4448774"/>
            <a:ext cx="501865" cy="307657"/>
          </a:xfrm>
          <a:prstGeom prst="rect">
            <a:avLst/>
          </a:prstGeom>
          <a:noFill/>
        </p:spPr>
        <p:txBody>
          <a:bodyPr wrap="square" rtlCol="0">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RTB</a:t>
            </a: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p:cNvSpPr txBox="1"/>
          <p:nvPr/>
        </p:nvSpPr>
        <p:spPr bwMode="gray">
          <a:xfrm>
            <a:off x="4265370" y="4448774"/>
            <a:ext cx="503466" cy="307657"/>
          </a:xfrm>
          <a:prstGeom prst="rect">
            <a:avLst/>
          </a:prstGeom>
          <a:noFill/>
        </p:spPr>
        <p:txBody>
          <a:bodyPr wrap="square" rtlCol="0">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RTC</a:t>
            </a: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Freeform 159"/>
          <p:cNvSpPr/>
          <p:nvPr/>
        </p:nvSpPr>
        <p:spPr bwMode="gray">
          <a:xfrm flipH="1">
            <a:off x="2992700" y="2112448"/>
            <a:ext cx="878700" cy="47484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3" name="直接连接符 22"/>
          <p:cNvCxnSpPr/>
          <p:nvPr/>
        </p:nvCxnSpPr>
        <p:spPr bwMode="gray">
          <a:xfrm flipV="1">
            <a:off x="3431447" y="2582087"/>
            <a:ext cx="603" cy="705977"/>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24" name="椭圆 23"/>
          <p:cNvSpPr>
            <a:spLocks noChangeAspect="1"/>
          </p:cNvSpPr>
          <p:nvPr/>
        </p:nvSpPr>
        <p:spPr bwMode="gray">
          <a:xfrm>
            <a:off x="647765" y="1692785"/>
            <a:ext cx="222641" cy="222641"/>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a:t>
            </a:r>
            <a:endParaRPr lang="zh-CN" altLang="en-US"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矩形 24"/>
          <p:cNvSpPr/>
          <p:nvPr/>
        </p:nvSpPr>
        <p:spPr bwMode="gray">
          <a:xfrm>
            <a:off x="887585" y="1641490"/>
            <a:ext cx="1857606" cy="274060"/>
          </a:xfrm>
          <a:prstGeom prst="rect">
            <a:avLst/>
          </a:prstGeom>
        </p:spPr>
        <p:txBody>
          <a:bodyPr wrap="square">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PBR execution point</a:t>
            </a: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6" name="直接箭头连接符 25"/>
          <p:cNvCxnSpPr/>
          <p:nvPr/>
        </p:nvCxnSpPr>
        <p:spPr bwMode="gray">
          <a:xfrm>
            <a:off x="3633441" y="2618726"/>
            <a:ext cx="0" cy="632698"/>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bwMode="gray">
          <a:xfrm>
            <a:off x="4274924" y="3698992"/>
            <a:ext cx="629827" cy="398959"/>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p:nvPr/>
        </p:nvCxnSpPr>
        <p:spPr bwMode="gray">
          <a:xfrm>
            <a:off x="5510264" y="4661503"/>
            <a:ext cx="0" cy="632698"/>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29" name="椭圆 28"/>
          <p:cNvSpPr>
            <a:spLocks noChangeAspect="1"/>
          </p:cNvSpPr>
          <p:nvPr/>
        </p:nvSpPr>
        <p:spPr bwMode="gray">
          <a:xfrm>
            <a:off x="3320729" y="3169954"/>
            <a:ext cx="222641" cy="222641"/>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a:t>
            </a:r>
            <a:endParaRPr lang="zh-CN" altLang="en-US"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矩形 29"/>
          <p:cNvSpPr/>
          <p:nvPr/>
        </p:nvSpPr>
        <p:spPr bwMode="gray">
          <a:xfrm>
            <a:off x="3009001" y="2262077"/>
            <a:ext cx="889639" cy="307657"/>
          </a:xfrm>
          <a:prstGeom prst="rect">
            <a:avLst/>
          </a:prstGeom>
        </p:spPr>
        <p:txBody>
          <a:bodyPr wrap="square">
            <a:noAutofit/>
          </a:bodyPr>
          <a:lstStyle/>
          <a:p>
            <a:pPr lvl="0" algn="ctr" fontAlgn="ctr"/>
            <a:r>
              <a:rPr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a:t>
            </a:r>
          </a:p>
        </p:txBody>
      </p:sp>
      <p:sp>
        <p:nvSpPr>
          <p:cNvPr id="31" name="圆角矩形 30"/>
          <p:cNvSpPr/>
          <p:nvPr/>
        </p:nvSpPr>
        <p:spPr bwMode="gray">
          <a:xfrm>
            <a:off x="1678846" y="5646780"/>
            <a:ext cx="3648944" cy="647674"/>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In the routing table of RTA, the next-hop address of the route 192.168.1.0/24 is 10.0.12.2, and PBR is used to change the forwarding path.</a:t>
            </a:r>
            <a:endParaRPr lang="zh-CN" altLang="en-US"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矩形 31"/>
          <p:cNvSpPr/>
          <p:nvPr/>
        </p:nvSpPr>
        <p:spPr bwMode="gray">
          <a:xfrm>
            <a:off x="417567" y="2137840"/>
            <a:ext cx="1799885" cy="307657"/>
          </a:xfrm>
          <a:prstGeom prst="rect">
            <a:avLst/>
          </a:prstGeom>
        </p:spPr>
        <p:txBody>
          <a:bodyPr wrap="square">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RTA's routing table</a:t>
            </a:r>
            <a:endParaRPr 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矩形 32"/>
          <p:cNvSpPr/>
          <p:nvPr/>
        </p:nvSpPr>
        <p:spPr bwMode="gray">
          <a:xfrm>
            <a:off x="3643827" y="2837089"/>
            <a:ext cx="2014493" cy="307657"/>
          </a:xfrm>
          <a:prstGeom prst="rect">
            <a:avLst/>
          </a:prstGeom>
        </p:spPr>
        <p:txBody>
          <a:bodyPr wrap="square">
            <a:noAutofit/>
          </a:bodyPr>
          <a:lstStyle/>
          <a:p>
            <a:pPr fontAlgn="ctr"/>
            <a:r>
              <a:rPr sz="1399"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PBR deployed to redirect traffic to RTC</a:t>
            </a:r>
            <a:endParaRPr lang="en-US" sz="1399"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5166223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6096000" y="1242453"/>
            <a:ext cx="5662052" cy="4680000"/>
          </a:xfrm>
        </p:spPr>
        <p:txBody>
          <a:bodyPr/>
          <a:lstStyle/>
          <a:p>
            <a:r>
              <a:rPr lang="en-US" altLang="zh-CN" sz="1600" dirty="0">
                <a:sym typeface="Huawei Sans" panose="020C0503030203020204" pitchFamily="34" charset="0"/>
              </a:rPr>
              <a:t>Similar to a route-policy, a PBR policy consists of multiple nodes, each of which consists of matching conditions (conditional statements) and actions (executable statements).</a:t>
            </a:r>
          </a:p>
          <a:p>
            <a:r>
              <a:rPr lang="en-US" altLang="zh-CN" sz="1600" dirty="0">
                <a:sym typeface="Huawei Sans" panose="020C0503030203020204" pitchFamily="34" charset="0"/>
              </a:rPr>
              <a:t>Each node can contain multiple conditional statements.</a:t>
            </a:r>
          </a:p>
          <a:p>
            <a:r>
              <a:rPr lang="en-US" altLang="zh-CN" sz="1600" dirty="0">
                <a:sym typeface="Huawei Sans" panose="020C0503030203020204" pitchFamily="34" charset="0"/>
              </a:rPr>
              <a:t>If the relationship between multiple conditional statements in a node is AND, actions in the node can be executed only when all conditional statements are matched.</a:t>
            </a:r>
          </a:p>
          <a:p>
            <a:r>
              <a:rPr lang="en-US" altLang="zh-CN" sz="1600" dirty="0">
                <a:sym typeface="Huawei Sans" panose="020C0503030203020204" pitchFamily="34" charset="0"/>
              </a:rPr>
              <a:t>If the relationship between multiple conditional statements in a node is OR, PBR is executed based on node IDs in ascending order. The matching is stopped if the conditional statements of a node are matched.</a:t>
            </a:r>
          </a:p>
          <a:p>
            <a:endParaRPr lang="zh-CN" altLang="en-US" sz="1600" dirty="0"/>
          </a:p>
        </p:txBody>
      </p:sp>
      <p:sp>
        <p:nvSpPr>
          <p:cNvPr id="3" name="标题 2"/>
          <p:cNvSpPr>
            <a:spLocks noGrp="1"/>
          </p:cNvSpPr>
          <p:nvPr>
            <p:ph type="title"/>
          </p:nvPr>
        </p:nvSpPr>
        <p:spPr/>
        <p:txBody>
          <a:bodyPr/>
          <a:lstStyle/>
          <a:p>
            <a:r>
              <a:rPr lang="en-US" altLang="zh-CN" dirty="0">
                <a:sym typeface="Huawei Sans" panose="020C0503030203020204" pitchFamily="34" charset="0"/>
              </a:rPr>
              <a:t>PBR Overview: Structure</a:t>
            </a:r>
            <a:endParaRPr lang="zh-CN" altLang="en-US" dirty="0"/>
          </a:p>
        </p:txBody>
      </p:sp>
      <p:sp>
        <p:nvSpPr>
          <p:cNvPr id="4" name="矩形 3">
            <a:extLst>
              <a:ext uri="{FF2B5EF4-FFF2-40B4-BE49-F238E27FC236}">
                <a16:creationId xmlns:a16="http://schemas.microsoft.com/office/drawing/2014/main" xmlns="" id="{63EC1A45-DE44-4732-A300-8A63DEFB1977}"/>
              </a:ext>
            </a:extLst>
          </p:cNvPr>
          <p:cNvSpPr/>
          <p:nvPr/>
        </p:nvSpPr>
        <p:spPr bwMode="gray">
          <a:xfrm>
            <a:off x="1668031" y="2311702"/>
            <a:ext cx="3201745" cy="3345858"/>
          </a:xfrm>
          <a:prstGeom prst="rect">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599"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a:extLst>
              <a:ext uri="{FF2B5EF4-FFF2-40B4-BE49-F238E27FC236}">
                <a16:creationId xmlns:a16="http://schemas.microsoft.com/office/drawing/2014/main" xmlns="" id="{622EF711-3170-4416-9C65-466B399DA2E1}"/>
              </a:ext>
            </a:extLst>
          </p:cNvPr>
          <p:cNvSpPr/>
          <p:nvPr/>
        </p:nvSpPr>
        <p:spPr bwMode="gray">
          <a:xfrm>
            <a:off x="1994426" y="2566057"/>
            <a:ext cx="2634760" cy="826446"/>
          </a:xfrm>
          <a:prstGeom prst="rect">
            <a:avLst/>
          </a:prstGeom>
          <a:solidFill>
            <a:srgbClr val="F3FBFE"/>
          </a:solidFill>
          <a:ln w="12700">
            <a:solidFill>
              <a:srgbClr val="C1ECFB"/>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lnSpc>
                <a:spcPct val="120000"/>
              </a:lnSpc>
            </a:pPr>
            <a:r>
              <a:rPr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policy-based-route </a:t>
            </a:r>
            <a:r>
              <a:rPr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PBR</a:t>
            </a:r>
            <a:r>
              <a:rPr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node 1</a:t>
            </a:r>
          </a:p>
          <a:p>
            <a:pPr fontAlgn="ctr">
              <a:lnSpc>
                <a:spcPct val="120000"/>
              </a:lnSpc>
            </a:pPr>
            <a:r>
              <a:rPr sz="12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Conditional statement</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20000"/>
              </a:lnSpc>
            </a:pPr>
            <a:r>
              <a:rPr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Executable statement</a:t>
            </a:r>
            <a:endParaRPr lang="zh-CN" alt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p:nvPr/>
        </p:nvSpPr>
        <p:spPr bwMode="gray">
          <a:xfrm>
            <a:off x="1668031" y="1906278"/>
            <a:ext cx="3201744" cy="369188"/>
          </a:xfrm>
          <a:prstGeom prst="rect">
            <a:avLst/>
          </a:prstGeom>
        </p:spPr>
        <p:txBody>
          <a:bodyPr wrap="square">
            <a:noAutofit/>
          </a:bodyPr>
          <a:lstStyle/>
          <a:p>
            <a:pPr algn="ctr" fontAlgn="ctr"/>
            <a:r>
              <a:rPr sz="17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Policy-Based Routing</a:t>
            </a:r>
            <a:endParaRPr lang="zh-CN" altLang="en-US" sz="17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 name="直接箭头连接符 6">
            <a:extLst>
              <a:ext uri="{FF2B5EF4-FFF2-40B4-BE49-F238E27FC236}">
                <a16:creationId xmlns:a16="http://schemas.microsoft.com/office/drawing/2014/main" xmlns="" id="{FC940677-F915-4522-BB5D-950A0690E721}"/>
              </a:ext>
            </a:extLst>
          </p:cNvPr>
          <p:cNvCxnSpPr>
            <a:cxnSpLocks/>
          </p:cNvCxnSpPr>
          <p:nvPr/>
        </p:nvCxnSpPr>
        <p:spPr bwMode="gray">
          <a:xfrm>
            <a:off x="5135144" y="2714971"/>
            <a:ext cx="0" cy="2361211"/>
          </a:xfrm>
          <a:prstGeom prst="straightConnector1">
            <a:avLst/>
          </a:prstGeom>
          <a:noFill/>
          <a:ln w="19050" cap="flat" cmpd="sng" algn="ctr">
            <a:solidFill>
              <a:srgbClr val="8BC9A0"/>
            </a:solidFill>
            <a:prstDash val="sysDash"/>
            <a:headEnd type="none" w="med" len="med"/>
            <a:tailEnd type="triangle" w="med" len="med"/>
          </a:ln>
          <a:effectLst>
            <a:outerShdw blurRad="152400" dist="38100" dir="5400000" algn="t" rotWithShape="0">
              <a:prstClr val="black">
                <a:alpha val="12000"/>
              </a:prstClr>
            </a:outerShdw>
          </a:effectLst>
        </p:spPr>
      </p:cxnSp>
      <p:sp>
        <p:nvSpPr>
          <p:cNvPr id="8" name="矩形 7">
            <a:extLst>
              <a:ext uri="{FF2B5EF4-FFF2-40B4-BE49-F238E27FC236}">
                <a16:creationId xmlns:a16="http://schemas.microsoft.com/office/drawing/2014/main" xmlns="" id="{622EF711-3170-4416-9C65-466B399DA2E1}"/>
              </a:ext>
            </a:extLst>
          </p:cNvPr>
          <p:cNvSpPr/>
          <p:nvPr/>
        </p:nvSpPr>
        <p:spPr bwMode="gray">
          <a:xfrm>
            <a:off x="1994426" y="3513879"/>
            <a:ext cx="2634760" cy="826446"/>
          </a:xfrm>
          <a:prstGeom prst="rect">
            <a:avLst/>
          </a:prstGeom>
          <a:solidFill>
            <a:srgbClr val="F3FBFE"/>
          </a:solidFill>
          <a:ln w="12700">
            <a:solidFill>
              <a:srgbClr val="C1ECFB"/>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lnSpc>
                <a:spcPct val="120000"/>
              </a:lnSpc>
            </a:pPr>
            <a:r>
              <a:rPr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policy-based-route </a:t>
            </a:r>
            <a:r>
              <a:rPr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PBR</a:t>
            </a:r>
            <a:r>
              <a:rPr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node 2</a:t>
            </a:r>
          </a:p>
          <a:p>
            <a:pPr fontAlgn="ctr">
              <a:lnSpc>
                <a:spcPct val="120000"/>
              </a:lnSpc>
            </a:pPr>
            <a:r>
              <a:rPr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Conditional statement</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20000"/>
              </a:lnSpc>
            </a:pPr>
            <a:r>
              <a:rPr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Executable statement</a:t>
            </a:r>
            <a:endParaRPr lang="zh-CN" alt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矩形 8">
            <a:extLst>
              <a:ext uri="{FF2B5EF4-FFF2-40B4-BE49-F238E27FC236}">
                <a16:creationId xmlns:a16="http://schemas.microsoft.com/office/drawing/2014/main" xmlns="" id="{622EF711-3170-4416-9C65-466B399DA2E1}"/>
              </a:ext>
            </a:extLst>
          </p:cNvPr>
          <p:cNvSpPr/>
          <p:nvPr/>
        </p:nvSpPr>
        <p:spPr bwMode="gray">
          <a:xfrm>
            <a:off x="1994426" y="4461702"/>
            <a:ext cx="2634760" cy="1101836"/>
          </a:xfrm>
          <a:prstGeom prst="rect">
            <a:avLst/>
          </a:prstGeom>
          <a:solidFill>
            <a:srgbClr val="F3FBFE"/>
          </a:solidFill>
          <a:ln w="12700">
            <a:solidFill>
              <a:srgbClr val="C1ECFB"/>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lnSpc>
                <a:spcPct val="120000"/>
              </a:lnSpc>
            </a:pPr>
            <a:r>
              <a:rPr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policy-based-route </a:t>
            </a:r>
            <a:r>
              <a:rPr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PBR</a:t>
            </a:r>
            <a:r>
              <a:rPr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node 3</a:t>
            </a:r>
          </a:p>
          <a:p>
            <a:pPr fontAlgn="ctr">
              <a:lnSpc>
                <a:spcPct val="120000"/>
              </a:lnSpc>
            </a:pPr>
            <a:r>
              <a:rPr sz="12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Conditional statement</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20000"/>
              </a:lnSpc>
            </a:pPr>
            <a:r>
              <a:rPr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Conditional statement</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20000"/>
              </a:lnSpc>
            </a:pPr>
            <a:r>
              <a:rPr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Executable statement</a:t>
            </a:r>
            <a:endParaRPr lang="zh-CN" alt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任意多边形 9"/>
          <p:cNvSpPr/>
          <p:nvPr/>
        </p:nvSpPr>
        <p:spPr bwMode="gray">
          <a:xfrm>
            <a:off x="1501108" y="2795487"/>
            <a:ext cx="416154" cy="1181567"/>
          </a:xfrm>
          <a:custGeom>
            <a:avLst/>
            <a:gdLst>
              <a:gd name="connsiteX0" fmla="*/ 408883 w 416317"/>
              <a:gd name="connsiteY0" fmla="*/ 0 h 1182029"/>
              <a:gd name="connsiteX1" fmla="*/ 5 w 416317"/>
              <a:gd name="connsiteY1" fmla="*/ 654205 h 1182029"/>
              <a:gd name="connsiteX2" fmla="*/ 416317 w 416317"/>
              <a:gd name="connsiteY2" fmla="*/ 1182029 h 1182029"/>
            </a:gdLst>
            <a:ahLst/>
            <a:cxnLst>
              <a:cxn ang="0">
                <a:pos x="connsiteX0" y="connsiteY0"/>
              </a:cxn>
              <a:cxn ang="0">
                <a:pos x="connsiteX1" y="connsiteY1"/>
              </a:cxn>
              <a:cxn ang="0">
                <a:pos x="connsiteX2" y="connsiteY2"/>
              </a:cxn>
            </a:cxnLst>
            <a:rect l="l" t="t" r="r" b="b"/>
            <a:pathLst>
              <a:path w="416317" h="1182029">
                <a:moveTo>
                  <a:pt x="408883" y="0"/>
                </a:moveTo>
                <a:cubicBezTo>
                  <a:pt x="203824" y="228600"/>
                  <a:pt x="-1234" y="457200"/>
                  <a:pt x="5" y="654205"/>
                </a:cubicBezTo>
                <a:cubicBezTo>
                  <a:pt x="1244" y="851210"/>
                  <a:pt x="381624" y="1121317"/>
                  <a:pt x="416317" y="1182029"/>
                </a:cubicBezTo>
              </a:path>
            </a:pathLst>
          </a:custGeom>
          <a:noFill/>
          <a:ln w="19050">
            <a:solidFill>
              <a:srgbClr val="00B0F0"/>
            </a:solidFill>
            <a:headEnd type="arrow"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任意多边形 10"/>
          <p:cNvSpPr/>
          <p:nvPr/>
        </p:nvSpPr>
        <p:spPr bwMode="gray">
          <a:xfrm>
            <a:off x="1501108" y="4162836"/>
            <a:ext cx="416154" cy="1181567"/>
          </a:xfrm>
          <a:custGeom>
            <a:avLst/>
            <a:gdLst>
              <a:gd name="connsiteX0" fmla="*/ 408883 w 416317"/>
              <a:gd name="connsiteY0" fmla="*/ 0 h 1182029"/>
              <a:gd name="connsiteX1" fmla="*/ 5 w 416317"/>
              <a:gd name="connsiteY1" fmla="*/ 654205 h 1182029"/>
              <a:gd name="connsiteX2" fmla="*/ 416317 w 416317"/>
              <a:gd name="connsiteY2" fmla="*/ 1182029 h 1182029"/>
            </a:gdLst>
            <a:ahLst/>
            <a:cxnLst>
              <a:cxn ang="0">
                <a:pos x="connsiteX0" y="connsiteY0"/>
              </a:cxn>
              <a:cxn ang="0">
                <a:pos x="connsiteX1" y="connsiteY1"/>
              </a:cxn>
              <a:cxn ang="0">
                <a:pos x="connsiteX2" y="connsiteY2"/>
              </a:cxn>
            </a:cxnLst>
            <a:rect l="l" t="t" r="r" b="b"/>
            <a:pathLst>
              <a:path w="416317" h="1182029">
                <a:moveTo>
                  <a:pt x="408883" y="0"/>
                </a:moveTo>
                <a:cubicBezTo>
                  <a:pt x="203824" y="228600"/>
                  <a:pt x="-1234" y="457200"/>
                  <a:pt x="5" y="654205"/>
                </a:cubicBezTo>
                <a:cubicBezTo>
                  <a:pt x="1244" y="851210"/>
                  <a:pt x="381624" y="1121317"/>
                  <a:pt x="416317" y="1182029"/>
                </a:cubicBezTo>
              </a:path>
            </a:pathLst>
          </a:custGeom>
          <a:noFill/>
          <a:ln w="19050">
            <a:solidFill>
              <a:srgbClr val="00B0F0"/>
            </a:solidFill>
            <a:headEnd type="arrow"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占位符 3"/>
          <p:cNvSpPr txBox="1">
            <a:spLocks/>
          </p:cNvSpPr>
          <p:nvPr/>
        </p:nvSpPr>
        <p:spPr bwMode="gray">
          <a:xfrm>
            <a:off x="1008500" y="3143091"/>
            <a:ext cx="448184" cy="469098"/>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buNone/>
            </a:pPr>
            <a:r>
              <a:rPr sz="1599" dirty="0">
                <a:latin typeface="Huawei Sans" panose="020C0503030203020204" pitchFamily="34" charset="0"/>
                <a:ea typeface="方正兰亭黑简体" panose="02000000000000000000" pitchFamily="2" charset="-122"/>
                <a:sym typeface="Huawei Sans" panose="020C0503030203020204" pitchFamily="34" charset="0"/>
              </a:rPr>
              <a:t>OR</a:t>
            </a:r>
            <a:endParaRPr lang="en-US" altLang="zh-CN"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占位符 3"/>
          <p:cNvSpPr txBox="1">
            <a:spLocks/>
          </p:cNvSpPr>
          <p:nvPr/>
        </p:nvSpPr>
        <p:spPr bwMode="gray">
          <a:xfrm>
            <a:off x="1008500" y="4652473"/>
            <a:ext cx="448184" cy="469098"/>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buNone/>
            </a:pPr>
            <a:r>
              <a:rPr sz="1599" dirty="0">
                <a:latin typeface="Huawei Sans" panose="020C0503030203020204" pitchFamily="34" charset="0"/>
                <a:ea typeface="方正兰亭黑简体" panose="02000000000000000000" pitchFamily="2" charset="-122"/>
                <a:sym typeface="Huawei Sans" panose="020C0503030203020204" pitchFamily="34" charset="0"/>
              </a:rPr>
              <a:t>OR</a:t>
            </a:r>
            <a:endParaRPr lang="en-US" altLang="zh-CN"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任意多边形 13"/>
          <p:cNvSpPr/>
          <p:nvPr/>
        </p:nvSpPr>
        <p:spPr bwMode="gray">
          <a:xfrm>
            <a:off x="3761842" y="4901446"/>
            <a:ext cx="222979" cy="267524"/>
          </a:xfrm>
          <a:custGeom>
            <a:avLst/>
            <a:gdLst>
              <a:gd name="connsiteX0" fmla="*/ 0 w 223066"/>
              <a:gd name="connsiteY0" fmla="*/ 0 h 267629"/>
              <a:gd name="connsiteX1" fmla="*/ 223024 w 223066"/>
              <a:gd name="connsiteY1" fmla="*/ 96644 h 267629"/>
              <a:gd name="connsiteX2" fmla="*/ 14868 w 223066"/>
              <a:gd name="connsiteY2" fmla="*/ 267629 h 267629"/>
            </a:gdLst>
            <a:ahLst/>
            <a:cxnLst>
              <a:cxn ang="0">
                <a:pos x="connsiteX0" y="connsiteY0"/>
              </a:cxn>
              <a:cxn ang="0">
                <a:pos x="connsiteX1" y="connsiteY1"/>
              </a:cxn>
              <a:cxn ang="0">
                <a:pos x="connsiteX2" y="connsiteY2"/>
              </a:cxn>
            </a:cxnLst>
            <a:rect l="l" t="t" r="r" b="b"/>
            <a:pathLst>
              <a:path w="223066" h="267629">
                <a:moveTo>
                  <a:pt x="0" y="0"/>
                </a:moveTo>
                <a:cubicBezTo>
                  <a:pt x="110273" y="26019"/>
                  <a:pt x="220546" y="52039"/>
                  <a:pt x="223024" y="96644"/>
                </a:cubicBezTo>
                <a:cubicBezTo>
                  <a:pt x="225502" y="141249"/>
                  <a:pt x="120185" y="204439"/>
                  <a:pt x="14868" y="267629"/>
                </a:cubicBezTo>
              </a:path>
            </a:pathLst>
          </a:custGeom>
          <a:noFill/>
          <a:ln w="19050">
            <a:solidFill>
              <a:srgbClr val="00B0F0"/>
            </a:solidFill>
            <a:headEnd type="arrow"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占位符 3"/>
          <p:cNvSpPr txBox="1">
            <a:spLocks/>
          </p:cNvSpPr>
          <p:nvPr/>
        </p:nvSpPr>
        <p:spPr bwMode="gray">
          <a:xfrm>
            <a:off x="3993609" y="4780363"/>
            <a:ext cx="734805" cy="469098"/>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buNone/>
            </a:pPr>
            <a:r>
              <a:rPr sz="1399" dirty="0">
                <a:latin typeface="Huawei Sans" panose="020C0503030203020204" pitchFamily="34" charset="0"/>
                <a:ea typeface="方正兰亭黑简体" panose="02000000000000000000" pitchFamily="2" charset="-122"/>
                <a:sym typeface="Huawei Sans" panose="020C0503030203020204" pitchFamily="34" charset="0"/>
              </a:rPr>
              <a:t>AND</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1662003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Huawei Sans" panose="020C0503030203020204" pitchFamily="34" charset="0"/>
              </a:rPr>
              <a:t>PBR Overview: Command Syntax</a:t>
            </a:r>
            <a:endParaRPr lang="zh-CN" altLang="en-US" dirty="0"/>
          </a:p>
        </p:txBody>
      </p:sp>
      <p:sp>
        <p:nvSpPr>
          <p:cNvPr id="3" name="矩形 2"/>
          <p:cNvSpPr/>
          <p:nvPr/>
        </p:nvSpPr>
        <p:spPr bwMode="gray">
          <a:xfrm>
            <a:off x="6531195" y="3545962"/>
            <a:ext cx="3924132" cy="1015266"/>
          </a:xfrm>
          <a:prstGeom prst="rect">
            <a:avLst/>
          </a:prstGeom>
          <a:solidFill>
            <a:srgbClr val="F3FBFE"/>
          </a:solidFill>
          <a:ln>
            <a:solidFill>
              <a:srgbClr val="99DFF9"/>
            </a:solidFill>
          </a:ln>
        </p:spPr>
        <p:txBody>
          <a:bodyPr wrap="square" rtlCol="0" anchor="ctr">
            <a:noAutofit/>
          </a:bodyPr>
          <a:lstStyle/>
          <a:p>
            <a:pPr fontAlgn="ctr">
              <a:lnSpc>
                <a:spcPts val="2399"/>
              </a:lnSpc>
            </a:pPr>
            <a:r>
              <a:rPr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policy-based-route PBR permit node 10</a:t>
            </a:r>
          </a:p>
          <a:p>
            <a:pPr fontAlgn="ctr">
              <a:lnSpc>
                <a:spcPts val="2399"/>
              </a:lnSpc>
            </a:pPr>
            <a:r>
              <a:rPr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if-match </a:t>
            </a:r>
            <a:r>
              <a:rPr sz="1599" dirty="0" err="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acl</a:t>
            </a:r>
            <a:r>
              <a:rPr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2000</a:t>
            </a:r>
            <a:endParaRPr lang="en-US" altLang="zh-CN" sz="1599"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apply ip-address next-hop </a:t>
            </a:r>
            <a:r>
              <a:rPr sz="1599" i="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ip-address1 </a:t>
            </a:r>
            <a:endParaRPr lang="en-US" altLang="zh-CN" sz="1599" i="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4" name="矩形 3"/>
          <p:cNvSpPr/>
          <p:nvPr/>
        </p:nvSpPr>
        <p:spPr bwMode="gray">
          <a:xfrm>
            <a:off x="6515828" y="2850936"/>
            <a:ext cx="934145" cy="307657"/>
          </a:xfrm>
          <a:prstGeom prst="rect">
            <a:avLst/>
          </a:prstGeom>
        </p:spPr>
        <p:txBody>
          <a:bodyPr wrap="square">
            <a:noAutofit/>
          </a:bodyPr>
          <a:lstStyle/>
          <a:p>
            <a:pPr fontAlgn="ctr"/>
            <a:r>
              <a:rPr sz="1200" dirty="0">
                <a:latin typeface="Huawei Sans" panose="020C0503030203020204" pitchFamily="34" charset="0"/>
                <a:ea typeface="方正兰亭黑简体" panose="02000000000000000000" pitchFamily="2" charset="-122"/>
                <a:sym typeface="Huawei Sans" panose="020C0503030203020204" pitchFamily="34" charset="0"/>
              </a:rPr>
              <a:t>PBR name</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p:cNvSpPr/>
          <p:nvPr/>
        </p:nvSpPr>
        <p:spPr bwMode="gray">
          <a:xfrm>
            <a:off x="10646041" y="3609314"/>
            <a:ext cx="1205336" cy="291947"/>
          </a:xfrm>
          <a:prstGeom prst="rect">
            <a:avLst/>
          </a:prstGeom>
        </p:spPr>
        <p:txBody>
          <a:bodyPr wrap="square">
            <a:noAutofit/>
          </a:bodyPr>
          <a:lstStyle/>
          <a:p>
            <a:pP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Node index</a:t>
            </a: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p:nvPr/>
        </p:nvSpPr>
        <p:spPr bwMode="gray">
          <a:xfrm>
            <a:off x="9684352" y="2842148"/>
            <a:ext cx="1864229" cy="307657"/>
          </a:xfrm>
          <a:prstGeom prst="rect">
            <a:avLst/>
          </a:prstGeom>
        </p:spPr>
        <p:txBody>
          <a:bodyPr wrap="square">
            <a:noAutofit/>
          </a:bodyPr>
          <a:lstStyle/>
          <a:p>
            <a:pPr fontAlgn="ctr"/>
            <a:r>
              <a:rPr sz="1200" dirty="0">
                <a:latin typeface="Huawei Sans" panose="020C0503030203020204" pitchFamily="34" charset="0"/>
                <a:ea typeface="方正兰亭黑简体" panose="02000000000000000000" pitchFamily="2" charset="-122"/>
                <a:sym typeface="Huawei Sans" panose="020C0503030203020204" pitchFamily="34" charset="0"/>
              </a:rPr>
              <a:t>Node's matching mode</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6"/>
          <p:cNvSpPr/>
          <p:nvPr/>
        </p:nvSpPr>
        <p:spPr bwMode="gray">
          <a:xfrm>
            <a:off x="8400712" y="3627596"/>
            <a:ext cx="417690" cy="253774"/>
          </a:xfrm>
          <a:prstGeom prst="rect">
            <a:avLst/>
          </a:prstGeom>
          <a:ln w="19050">
            <a:solidFill>
              <a:srgbClr val="8BC9A0"/>
            </a:solidFill>
            <a:prstDash val="sysDash"/>
            <a:headEnd type="none" w="med" len="med"/>
            <a:tailEnd type="non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zh-CN" altLang="en-US" sz="17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矩形 7"/>
          <p:cNvSpPr/>
          <p:nvPr/>
        </p:nvSpPr>
        <p:spPr bwMode="gray">
          <a:xfrm>
            <a:off x="8852583" y="3632357"/>
            <a:ext cx="614158" cy="253774"/>
          </a:xfrm>
          <a:prstGeom prst="rect">
            <a:avLst/>
          </a:prstGeom>
          <a:ln w="19050">
            <a:solidFill>
              <a:srgbClr val="00B0F0"/>
            </a:solidFill>
            <a:prstDash val="sysDash"/>
            <a:headEnd type="none" w="med" len="med"/>
            <a:tailEnd type="non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zh-CN" altLang="en-US" sz="17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矩形 8"/>
          <p:cNvSpPr/>
          <p:nvPr/>
        </p:nvSpPr>
        <p:spPr bwMode="gray">
          <a:xfrm>
            <a:off x="10025612" y="3632357"/>
            <a:ext cx="321132" cy="253774"/>
          </a:xfrm>
          <a:prstGeom prst="rect">
            <a:avLst/>
          </a:prstGeom>
          <a:ln w="19050">
            <a:solidFill>
              <a:srgbClr val="EC7061"/>
            </a:solidFill>
            <a:prstDash val="sysDash"/>
            <a:headEnd type="none" w="med" len="med"/>
            <a:tailEnd type="non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zh-CN" altLang="en-US" sz="1799">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 name="肘形连接符 9"/>
          <p:cNvCxnSpPr>
            <a:stCxn id="7" idx="0"/>
            <a:endCxn id="4" idx="3"/>
          </p:cNvCxnSpPr>
          <p:nvPr/>
        </p:nvCxnSpPr>
        <p:spPr bwMode="gray">
          <a:xfrm rot="16200000" flipV="1">
            <a:off x="7718350" y="2736389"/>
            <a:ext cx="622831" cy="1159584"/>
          </a:xfrm>
          <a:prstGeom prst="bentConnector2">
            <a:avLst/>
          </a:prstGeom>
          <a:ln w="19050">
            <a:solidFill>
              <a:srgbClr val="8BC9A0"/>
            </a:solidFill>
            <a:prstDash val="sysDash"/>
            <a:headEnd type="none" w="med" len="med"/>
            <a:tailEnd type="arrow"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11" name="肘形连接符 10"/>
          <p:cNvCxnSpPr>
            <a:stCxn id="8" idx="0"/>
            <a:endCxn id="6" idx="1"/>
          </p:cNvCxnSpPr>
          <p:nvPr/>
        </p:nvCxnSpPr>
        <p:spPr bwMode="gray">
          <a:xfrm rot="5400000" flipH="1" flipV="1">
            <a:off x="9103817" y="3051822"/>
            <a:ext cx="636380" cy="524690"/>
          </a:xfrm>
          <a:prstGeom prst="bentConnector2">
            <a:avLst/>
          </a:prstGeom>
          <a:ln w="19050">
            <a:solidFill>
              <a:srgbClr val="00B0F0"/>
            </a:solidFill>
            <a:prstDash val="sysDash"/>
            <a:headEnd type="none" w="med" len="med"/>
            <a:tailEnd type="arrow"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12" name="直接箭头连接符 11"/>
          <p:cNvCxnSpPr>
            <a:stCxn id="9" idx="3"/>
            <a:endCxn id="5" idx="1"/>
          </p:cNvCxnSpPr>
          <p:nvPr/>
        </p:nvCxnSpPr>
        <p:spPr bwMode="gray">
          <a:xfrm flipV="1">
            <a:off x="10346744" y="3755288"/>
            <a:ext cx="299297" cy="3956"/>
          </a:xfrm>
          <a:prstGeom prst="straightConnector1">
            <a:avLst/>
          </a:prstGeom>
          <a:ln w="19050">
            <a:solidFill>
              <a:srgbClr val="EC7061"/>
            </a:solidFill>
            <a:prstDash val="sysDash"/>
            <a:headEnd type="none" w="med" len="med"/>
            <a:tailEnd type="arrow"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sp>
        <p:nvSpPr>
          <p:cNvPr id="13" name="矩形 12"/>
          <p:cNvSpPr/>
          <p:nvPr/>
        </p:nvSpPr>
        <p:spPr bwMode="gray">
          <a:xfrm>
            <a:off x="5184026" y="3901261"/>
            <a:ext cx="1091974" cy="307657"/>
          </a:xfrm>
          <a:prstGeom prst="rect">
            <a:avLst/>
          </a:prstGeom>
        </p:spPr>
        <p:txBody>
          <a:bodyPr wrap="square">
            <a:noAutofit/>
          </a:bodyPr>
          <a:lstStyle/>
          <a:p>
            <a:pPr fontAlgn="ctr"/>
            <a:r>
              <a:rPr sz="1200" dirty="0">
                <a:latin typeface="Huawei Sans" panose="020C0503030203020204" pitchFamily="34" charset="0"/>
                <a:ea typeface="方正兰亭黑简体" panose="02000000000000000000" pitchFamily="2" charset="-122"/>
                <a:sym typeface="Huawei Sans" panose="020C0503030203020204" pitchFamily="34" charset="0"/>
              </a:rPr>
              <a:t>Conditional statement</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矩形 13"/>
          <p:cNvSpPr/>
          <p:nvPr/>
        </p:nvSpPr>
        <p:spPr bwMode="gray">
          <a:xfrm>
            <a:off x="6574796" y="3905866"/>
            <a:ext cx="2450144" cy="329417"/>
          </a:xfrm>
          <a:prstGeom prst="rect">
            <a:avLst/>
          </a:prstGeom>
          <a:ln w="19050">
            <a:solidFill>
              <a:srgbClr val="FFD17D"/>
            </a:solidFill>
            <a:prstDash val="sysDash"/>
            <a:headEnd type="none" w="med" len="med"/>
            <a:tailEnd type="non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zh-CN" altLang="en-US" sz="1799">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 name="直接箭头连接符 14"/>
          <p:cNvCxnSpPr/>
          <p:nvPr/>
        </p:nvCxnSpPr>
        <p:spPr bwMode="gray">
          <a:xfrm flipH="1">
            <a:off x="6176706" y="4081455"/>
            <a:ext cx="409166" cy="0"/>
          </a:xfrm>
          <a:prstGeom prst="straightConnector1">
            <a:avLst/>
          </a:prstGeom>
          <a:ln w="19050">
            <a:solidFill>
              <a:srgbClr val="FFD17D"/>
            </a:solidFill>
            <a:prstDash val="sysDash"/>
            <a:headEnd type="none" w="med" len="med"/>
            <a:tailEnd type="arrow"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sp>
        <p:nvSpPr>
          <p:cNvPr id="16" name="矩形 15"/>
          <p:cNvSpPr/>
          <p:nvPr/>
        </p:nvSpPr>
        <p:spPr bwMode="gray">
          <a:xfrm>
            <a:off x="7901462" y="4968241"/>
            <a:ext cx="1201172" cy="307657"/>
          </a:xfrm>
          <a:prstGeom prst="rect">
            <a:avLst/>
          </a:prstGeom>
        </p:spPr>
        <p:txBody>
          <a:bodyPr wrap="square">
            <a:noAutofit/>
          </a:bodyPr>
          <a:lstStyle/>
          <a:p>
            <a:pPr algn="ctr" fontAlgn="ctr"/>
            <a:r>
              <a:rPr sz="1399" dirty="0">
                <a:latin typeface="Huawei Sans" panose="020C0503030203020204" pitchFamily="34" charset="0"/>
                <a:ea typeface="方正兰亭黑简体" panose="02000000000000000000" pitchFamily="2" charset="-122"/>
                <a:sym typeface="Huawei Sans" panose="020C0503030203020204" pitchFamily="34" charset="0"/>
              </a:rPr>
              <a:t>Executable statement</a:t>
            </a:r>
            <a:endParaRPr lang="zh-CN" altLang="en-US"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矩形 16"/>
          <p:cNvSpPr/>
          <p:nvPr/>
        </p:nvSpPr>
        <p:spPr bwMode="gray">
          <a:xfrm>
            <a:off x="6588340" y="4264791"/>
            <a:ext cx="3744613" cy="260677"/>
          </a:xfrm>
          <a:prstGeom prst="rect">
            <a:avLst/>
          </a:prstGeom>
          <a:noFill/>
          <a:ln w="19050">
            <a:solidFill>
              <a:srgbClr val="00B0F0"/>
            </a:solidFill>
            <a:prstDash val="sysDash"/>
            <a:headEnd type="none" w="med" len="med"/>
            <a:tailEnd type="non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zh-CN" altLang="en-US" sz="1799">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8" name="直接箭头连接符 17"/>
          <p:cNvCxnSpPr>
            <a:stCxn id="17" idx="2"/>
            <a:endCxn id="16" idx="0"/>
          </p:cNvCxnSpPr>
          <p:nvPr/>
        </p:nvCxnSpPr>
        <p:spPr bwMode="gray">
          <a:xfrm>
            <a:off x="8460647" y="4525468"/>
            <a:ext cx="41401" cy="442773"/>
          </a:xfrm>
          <a:prstGeom prst="straightConnector1">
            <a:avLst/>
          </a:prstGeom>
          <a:noFill/>
          <a:ln w="19050">
            <a:solidFill>
              <a:srgbClr val="00B0F0"/>
            </a:solidFill>
            <a:prstDash val="sysDash"/>
            <a:headEnd type="none" w="med" len="med"/>
            <a:tailEnd type="arrow"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sp>
        <p:nvSpPr>
          <p:cNvPr id="19" name="Freeform 67"/>
          <p:cNvSpPr/>
          <p:nvPr/>
        </p:nvSpPr>
        <p:spPr bwMode="gray">
          <a:xfrm rot="21431553">
            <a:off x="4527456" y="2574461"/>
            <a:ext cx="1791562" cy="854690"/>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23000">
                <a:schemeClr val="accent1">
                  <a:lumMod val="5000"/>
                  <a:lumOff val="95000"/>
                  <a:alpha val="0"/>
                </a:schemeClr>
              </a:gs>
              <a:gs pos="100000">
                <a:srgbClr val="FFCC66"/>
              </a:gs>
            </a:gsLst>
            <a:lin ang="2700000" scaled="1"/>
            <a:tileRect/>
          </a:gradFill>
          <a:ln>
            <a:gradFill flip="none" rotWithShape="1">
              <a:gsLst>
                <a:gs pos="26000">
                  <a:schemeClr val="accent1">
                    <a:lumMod val="0"/>
                    <a:lumOff val="100000"/>
                    <a:alpha val="0"/>
                  </a:schemeClr>
                </a:gs>
                <a:gs pos="71000">
                  <a:srgbClr val="FF9933"/>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23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a:extLst>
              <a:ext uri="{FF2B5EF4-FFF2-40B4-BE49-F238E27FC236}">
                <a16:creationId xmlns:a16="http://schemas.microsoft.com/office/drawing/2014/main" xmlns="" id="{63EC1A45-DE44-4732-A300-8A63DEFB1977}"/>
              </a:ext>
            </a:extLst>
          </p:cNvPr>
          <p:cNvSpPr/>
          <p:nvPr/>
        </p:nvSpPr>
        <p:spPr bwMode="gray">
          <a:xfrm>
            <a:off x="1668031" y="2311702"/>
            <a:ext cx="3201745" cy="3345858"/>
          </a:xfrm>
          <a:prstGeom prst="rect">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599"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矩形 20">
            <a:extLst>
              <a:ext uri="{FF2B5EF4-FFF2-40B4-BE49-F238E27FC236}">
                <a16:creationId xmlns:a16="http://schemas.microsoft.com/office/drawing/2014/main" xmlns="" id="{622EF711-3170-4416-9C65-466B399DA2E1}"/>
              </a:ext>
            </a:extLst>
          </p:cNvPr>
          <p:cNvSpPr/>
          <p:nvPr/>
        </p:nvSpPr>
        <p:spPr bwMode="gray">
          <a:xfrm>
            <a:off x="1994426" y="2566057"/>
            <a:ext cx="2634760" cy="826446"/>
          </a:xfrm>
          <a:prstGeom prst="rect">
            <a:avLst/>
          </a:prstGeom>
          <a:solidFill>
            <a:srgbClr val="F3FBFE"/>
          </a:solidFill>
          <a:ln w="12700">
            <a:solidFill>
              <a:srgbClr val="C1ECFB"/>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lnSpc>
                <a:spcPct val="120000"/>
              </a:lnSpc>
            </a:pPr>
            <a:r>
              <a:rPr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policy-based-route</a:t>
            </a:r>
            <a:r>
              <a:rPr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PBR </a:t>
            </a:r>
            <a:r>
              <a:rPr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node 1</a:t>
            </a:r>
          </a:p>
          <a:p>
            <a:pPr fontAlgn="ctr">
              <a:lnSpc>
                <a:spcPct val="120000"/>
              </a:lnSpc>
            </a:pPr>
            <a:r>
              <a:rPr sz="12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Conditional statement</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20000"/>
              </a:lnSpc>
            </a:pPr>
            <a:r>
              <a:rPr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Executable statement</a:t>
            </a:r>
            <a:endParaRPr lang="zh-CN" alt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矩形 21"/>
          <p:cNvSpPr/>
          <p:nvPr/>
        </p:nvSpPr>
        <p:spPr bwMode="gray">
          <a:xfrm>
            <a:off x="1668031" y="1906278"/>
            <a:ext cx="3201744" cy="369188"/>
          </a:xfrm>
          <a:prstGeom prst="rect">
            <a:avLst/>
          </a:prstGeom>
        </p:spPr>
        <p:txBody>
          <a:bodyPr wrap="square">
            <a:noAutofit/>
          </a:bodyPr>
          <a:lstStyle/>
          <a:p>
            <a:pPr algn="ctr" fontAlgn="ctr"/>
            <a:r>
              <a:rPr sz="17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Policy-Based Routing</a:t>
            </a:r>
            <a:endParaRPr lang="zh-CN" altLang="en-US" sz="17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3" name="直接箭头连接符 22">
            <a:extLst>
              <a:ext uri="{FF2B5EF4-FFF2-40B4-BE49-F238E27FC236}">
                <a16:creationId xmlns:a16="http://schemas.microsoft.com/office/drawing/2014/main" xmlns="" id="{FC940677-F915-4522-BB5D-950A0690E721}"/>
              </a:ext>
            </a:extLst>
          </p:cNvPr>
          <p:cNvCxnSpPr>
            <a:cxnSpLocks/>
          </p:cNvCxnSpPr>
          <p:nvPr/>
        </p:nvCxnSpPr>
        <p:spPr bwMode="gray">
          <a:xfrm>
            <a:off x="5135144" y="2714971"/>
            <a:ext cx="0" cy="2361211"/>
          </a:xfrm>
          <a:prstGeom prst="straightConnector1">
            <a:avLst/>
          </a:prstGeom>
          <a:noFill/>
          <a:ln w="19050" cap="flat" cmpd="sng" algn="ctr">
            <a:solidFill>
              <a:srgbClr val="8BC9A0"/>
            </a:solidFill>
            <a:prstDash val="sysDash"/>
            <a:headEnd type="none" w="med" len="med"/>
            <a:tailEnd type="triangle" w="med" len="med"/>
          </a:ln>
          <a:effectLst>
            <a:outerShdw blurRad="152400" dist="38100" dir="5400000" algn="t" rotWithShape="0">
              <a:prstClr val="black">
                <a:alpha val="12000"/>
              </a:prstClr>
            </a:outerShdw>
          </a:effectLst>
        </p:spPr>
      </p:cxnSp>
      <p:sp>
        <p:nvSpPr>
          <p:cNvPr id="24" name="矩形 23">
            <a:extLst>
              <a:ext uri="{FF2B5EF4-FFF2-40B4-BE49-F238E27FC236}">
                <a16:creationId xmlns:a16="http://schemas.microsoft.com/office/drawing/2014/main" xmlns="" id="{622EF711-3170-4416-9C65-466B399DA2E1}"/>
              </a:ext>
            </a:extLst>
          </p:cNvPr>
          <p:cNvSpPr/>
          <p:nvPr/>
        </p:nvSpPr>
        <p:spPr bwMode="gray">
          <a:xfrm>
            <a:off x="1994426" y="3513879"/>
            <a:ext cx="2634760" cy="826446"/>
          </a:xfrm>
          <a:prstGeom prst="rect">
            <a:avLst/>
          </a:prstGeom>
          <a:solidFill>
            <a:srgbClr val="D9D9D9"/>
          </a:solidFill>
          <a:ln w="12700">
            <a:solidFill>
              <a:srgbClr val="C1ECFB"/>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lnSpc>
                <a:spcPct val="120000"/>
              </a:lnSpc>
            </a:pPr>
            <a:r>
              <a:rPr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policy-based-route </a:t>
            </a:r>
            <a:r>
              <a:rPr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PBR</a:t>
            </a:r>
            <a:r>
              <a:rPr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node 2</a:t>
            </a:r>
          </a:p>
          <a:p>
            <a:pPr fontAlgn="ctr">
              <a:lnSpc>
                <a:spcPct val="120000"/>
              </a:lnSpc>
            </a:pPr>
            <a:r>
              <a:rPr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Conditional statement</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20000"/>
              </a:lnSpc>
            </a:pPr>
            <a:r>
              <a:rPr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Executable statement</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矩形 24">
            <a:extLst>
              <a:ext uri="{FF2B5EF4-FFF2-40B4-BE49-F238E27FC236}">
                <a16:creationId xmlns:a16="http://schemas.microsoft.com/office/drawing/2014/main" xmlns="" id="{622EF711-3170-4416-9C65-466B399DA2E1}"/>
              </a:ext>
            </a:extLst>
          </p:cNvPr>
          <p:cNvSpPr/>
          <p:nvPr/>
        </p:nvSpPr>
        <p:spPr bwMode="gray">
          <a:xfrm>
            <a:off x="1994426" y="4461702"/>
            <a:ext cx="2634760" cy="1101836"/>
          </a:xfrm>
          <a:prstGeom prst="rect">
            <a:avLst/>
          </a:prstGeom>
          <a:solidFill>
            <a:srgbClr val="D9D9D9"/>
          </a:solidFill>
          <a:ln w="12700">
            <a:solidFill>
              <a:srgbClr val="C1ECFB"/>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lnSpc>
                <a:spcPct val="120000"/>
              </a:lnSpc>
            </a:pPr>
            <a:r>
              <a:rPr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policy-based-route </a:t>
            </a:r>
            <a:r>
              <a:rPr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PBR</a:t>
            </a:r>
            <a:r>
              <a:rPr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node 3</a:t>
            </a:r>
          </a:p>
          <a:p>
            <a:pPr fontAlgn="ctr">
              <a:lnSpc>
                <a:spcPct val="120000"/>
              </a:lnSpc>
            </a:pPr>
            <a:r>
              <a:rPr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Conditional statement</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20000"/>
              </a:lnSpc>
            </a:pPr>
            <a:r>
              <a:rPr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Conditional statement</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20000"/>
              </a:lnSpc>
            </a:pPr>
            <a:r>
              <a:rPr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Executable statement</a:t>
            </a:r>
          </a:p>
        </p:txBody>
      </p:sp>
      <p:sp>
        <p:nvSpPr>
          <p:cNvPr id="26" name="任意多边形 25"/>
          <p:cNvSpPr/>
          <p:nvPr/>
        </p:nvSpPr>
        <p:spPr bwMode="gray">
          <a:xfrm>
            <a:off x="1501108" y="2795487"/>
            <a:ext cx="416154" cy="1181567"/>
          </a:xfrm>
          <a:custGeom>
            <a:avLst/>
            <a:gdLst>
              <a:gd name="connsiteX0" fmla="*/ 408883 w 416317"/>
              <a:gd name="connsiteY0" fmla="*/ 0 h 1182029"/>
              <a:gd name="connsiteX1" fmla="*/ 5 w 416317"/>
              <a:gd name="connsiteY1" fmla="*/ 654205 h 1182029"/>
              <a:gd name="connsiteX2" fmla="*/ 416317 w 416317"/>
              <a:gd name="connsiteY2" fmla="*/ 1182029 h 1182029"/>
            </a:gdLst>
            <a:ahLst/>
            <a:cxnLst>
              <a:cxn ang="0">
                <a:pos x="connsiteX0" y="connsiteY0"/>
              </a:cxn>
              <a:cxn ang="0">
                <a:pos x="connsiteX1" y="connsiteY1"/>
              </a:cxn>
              <a:cxn ang="0">
                <a:pos x="connsiteX2" y="connsiteY2"/>
              </a:cxn>
            </a:cxnLst>
            <a:rect l="l" t="t" r="r" b="b"/>
            <a:pathLst>
              <a:path w="416317" h="1182029">
                <a:moveTo>
                  <a:pt x="408883" y="0"/>
                </a:moveTo>
                <a:cubicBezTo>
                  <a:pt x="203824" y="228600"/>
                  <a:pt x="-1234" y="457200"/>
                  <a:pt x="5" y="654205"/>
                </a:cubicBezTo>
                <a:cubicBezTo>
                  <a:pt x="1244" y="851210"/>
                  <a:pt x="381624" y="1121317"/>
                  <a:pt x="416317" y="1182029"/>
                </a:cubicBezTo>
              </a:path>
            </a:pathLst>
          </a:custGeom>
          <a:noFill/>
          <a:ln w="19050">
            <a:solidFill>
              <a:srgbClr val="00B0F0"/>
            </a:solidFill>
            <a:headEnd type="arrow"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任意多边形 26"/>
          <p:cNvSpPr/>
          <p:nvPr/>
        </p:nvSpPr>
        <p:spPr bwMode="gray">
          <a:xfrm>
            <a:off x="1501108" y="4162836"/>
            <a:ext cx="416154" cy="1181567"/>
          </a:xfrm>
          <a:custGeom>
            <a:avLst/>
            <a:gdLst>
              <a:gd name="connsiteX0" fmla="*/ 408883 w 416317"/>
              <a:gd name="connsiteY0" fmla="*/ 0 h 1182029"/>
              <a:gd name="connsiteX1" fmla="*/ 5 w 416317"/>
              <a:gd name="connsiteY1" fmla="*/ 654205 h 1182029"/>
              <a:gd name="connsiteX2" fmla="*/ 416317 w 416317"/>
              <a:gd name="connsiteY2" fmla="*/ 1182029 h 1182029"/>
            </a:gdLst>
            <a:ahLst/>
            <a:cxnLst>
              <a:cxn ang="0">
                <a:pos x="connsiteX0" y="connsiteY0"/>
              </a:cxn>
              <a:cxn ang="0">
                <a:pos x="connsiteX1" y="connsiteY1"/>
              </a:cxn>
              <a:cxn ang="0">
                <a:pos x="connsiteX2" y="connsiteY2"/>
              </a:cxn>
            </a:cxnLst>
            <a:rect l="l" t="t" r="r" b="b"/>
            <a:pathLst>
              <a:path w="416317" h="1182029">
                <a:moveTo>
                  <a:pt x="408883" y="0"/>
                </a:moveTo>
                <a:cubicBezTo>
                  <a:pt x="203824" y="228600"/>
                  <a:pt x="-1234" y="457200"/>
                  <a:pt x="5" y="654205"/>
                </a:cubicBezTo>
                <a:cubicBezTo>
                  <a:pt x="1244" y="851210"/>
                  <a:pt x="381624" y="1121317"/>
                  <a:pt x="416317" y="1182029"/>
                </a:cubicBezTo>
              </a:path>
            </a:pathLst>
          </a:custGeom>
          <a:noFill/>
          <a:ln w="19050">
            <a:solidFill>
              <a:srgbClr val="00B0F0"/>
            </a:solidFill>
            <a:headEnd type="arrow"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占位符 3"/>
          <p:cNvSpPr txBox="1">
            <a:spLocks/>
          </p:cNvSpPr>
          <p:nvPr/>
        </p:nvSpPr>
        <p:spPr bwMode="gray">
          <a:xfrm>
            <a:off x="1012456" y="3143091"/>
            <a:ext cx="493002" cy="469098"/>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buNone/>
            </a:pPr>
            <a:r>
              <a:rPr sz="1599" dirty="0">
                <a:latin typeface="Huawei Sans" panose="020C0503030203020204" pitchFamily="34" charset="0"/>
                <a:ea typeface="方正兰亭黑简体" panose="02000000000000000000" pitchFamily="2" charset="-122"/>
                <a:sym typeface="Huawei Sans" panose="020C0503030203020204" pitchFamily="34" charset="0"/>
              </a:rPr>
              <a:t>OR</a:t>
            </a:r>
            <a:endParaRPr lang="en-US" altLang="zh-CN"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占位符 3"/>
          <p:cNvSpPr txBox="1">
            <a:spLocks/>
          </p:cNvSpPr>
          <p:nvPr/>
        </p:nvSpPr>
        <p:spPr bwMode="gray">
          <a:xfrm>
            <a:off x="1012456" y="4652473"/>
            <a:ext cx="493002" cy="469098"/>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buNone/>
            </a:pPr>
            <a:r>
              <a:rPr sz="1599" dirty="0">
                <a:latin typeface="Huawei Sans" panose="020C0503030203020204" pitchFamily="34" charset="0"/>
                <a:ea typeface="方正兰亭黑简体" panose="02000000000000000000" pitchFamily="2" charset="-122"/>
                <a:sym typeface="Huawei Sans" panose="020C0503030203020204" pitchFamily="34" charset="0"/>
              </a:rPr>
              <a:t>OR</a:t>
            </a:r>
            <a:endParaRPr lang="en-US" altLang="zh-CN"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任意多边形 29"/>
          <p:cNvSpPr/>
          <p:nvPr/>
        </p:nvSpPr>
        <p:spPr bwMode="gray">
          <a:xfrm>
            <a:off x="3770631" y="4901446"/>
            <a:ext cx="222979" cy="267524"/>
          </a:xfrm>
          <a:custGeom>
            <a:avLst/>
            <a:gdLst>
              <a:gd name="connsiteX0" fmla="*/ 0 w 223066"/>
              <a:gd name="connsiteY0" fmla="*/ 0 h 267629"/>
              <a:gd name="connsiteX1" fmla="*/ 223024 w 223066"/>
              <a:gd name="connsiteY1" fmla="*/ 96644 h 267629"/>
              <a:gd name="connsiteX2" fmla="*/ 14868 w 223066"/>
              <a:gd name="connsiteY2" fmla="*/ 267629 h 267629"/>
            </a:gdLst>
            <a:ahLst/>
            <a:cxnLst>
              <a:cxn ang="0">
                <a:pos x="connsiteX0" y="connsiteY0"/>
              </a:cxn>
              <a:cxn ang="0">
                <a:pos x="connsiteX1" y="connsiteY1"/>
              </a:cxn>
              <a:cxn ang="0">
                <a:pos x="connsiteX2" y="connsiteY2"/>
              </a:cxn>
            </a:cxnLst>
            <a:rect l="l" t="t" r="r" b="b"/>
            <a:pathLst>
              <a:path w="223066" h="267629">
                <a:moveTo>
                  <a:pt x="0" y="0"/>
                </a:moveTo>
                <a:cubicBezTo>
                  <a:pt x="110273" y="26019"/>
                  <a:pt x="220546" y="52039"/>
                  <a:pt x="223024" y="96644"/>
                </a:cubicBezTo>
                <a:cubicBezTo>
                  <a:pt x="225502" y="141249"/>
                  <a:pt x="120185" y="204439"/>
                  <a:pt x="14868" y="267629"/>
                </a:cubicBezTo>
              </a:path>
            </a:pathLst>
          </a:custGeom>
          <a:noFill/>
          <a:ln w="19050">
            <a:solidFill>
              <a:srgbClr val="00B0F0"/>
            </a:solidFill>
            <a:headEnd type="arrow"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7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占位符 3"/>
          <p:cNvSpPr txBox="1">
            <a:spLocks/>
          </p:cNvSpPr>
          <p:nvPr/>
        </p:nvSpPr>
        <p:spPr bwMode="gray">
          <a:xfrm>
            <a:off x="3976033" y="4771574"/>
            <a:ext cx="624878" cy="469098"/>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buNone/>
            </a:pPr>
            <a:r>
              <a:rPr sz="1599" dirty="0">
                <a:latin typeface="Huawei Sans" panose="020C0503030203020204" pitchFamily="34" charset="0"/>
                <a:ea typeface="方正兰亭黑简体" panose="02000000000000000000" pitchFamily="2" charset="-122"/>
                <a:sym typeface="Huawei Sans" panose="020C0503030203020204" pitchFamily="34" charset="0"/>
              </a:rPr>
              <a:t>AND</a:t>
            </a:r>
            <a:endParaRPr lang="en-US" altLang="zh-CN" sz="1599"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546463424"/>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自定义 1">
      <a:dk1>
        <a:sysClr val="windowText" lastClr="000000"/>
      </a:dk1>
      <a:lt1>
        <a:sysClr val="window" lastClr="FFFFFF"/>
      </a:lt1>
      <a:dk2>
        <a:srgbClr val="F3FBFE"/>
      </a:dk2>
      <a:lt2>
        <a:srgbClr val="BAE6F6"/>
      </a:lt2>
      <a:accent1>
        <a:srgbClr val="1AABE2"/>
      </a:accent1>
      <a:accent2>
        <a:srgbClr val="EC7061"/>
      </a:accent2>
      <a:accent3>
        <a:srgbClr val="8BC9A0"/>
      </a:accent3>
      <a:accent4>
        <a:srgbClr val="BAE6F6"/>
      </a:accent4>
      <a:accent5>
        <a:srgbClr val="F3FBFE"/>
      </a:accent5>
      <a:accent6>
        <a:srgbClr val="FFD17D"/>
      </a:accent6>
      <a:hlink>
        <a:srgbClr val="FFF2CC"/>
      </a:hlink>
      <a:folHlink>
        <a:srgbClr val="7F7F7F"/>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BF043792-57F6-41EE-87A6-0E708C4C6B6B}" vid="{A351E8FC-7DE8-4F98-93F1-BB1B7ECBA1D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0" ma:contentTypeDescription="Create a new document." ma:contentTypeScope="" ma:versionID="2e6df93c5ac01bc0ba5a39bebe33c6df">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0984AC9-EEC6-43A2-9E0E-027FD76DCB7C}"/>
</file>

<file path=customXml/itemProps2.xml><?xml version="1.0" encoding="utf-8"?>
<ds:datastoreItem xmlns:ds="http://schemas.openxmlformats.org/officeDocument/2006/customXml" ds:itemID="{66D975C7-2377-4D25-BFA6-AF9A598B9101}"/>
</file>

<file path=customXml/itemProps3.xml><?xml version="1.0" encoding="utf-8"?>
<ds:datastoreItem xmlns:ds="http://schemas.openxmlformats.org/officeDocument/2006/customXml" ds:itemID="{8694B7F9-2A05-4081-B05F-71E69B94EF33}"/>
</file>

<file path=docProps/app.xml><?xml version="1.0" encoding="utf-8"?>
<Properties xmlns="http://schemas.openxmlformats.org/officeDocument/2006/extended-properties" xmlns:vt="http://schemas.openxmlformats.org/officeDocument/2006/docPropsVTypes">
  <Template/>
  <TotalTime>386</TotalTime>
  <Words>3912</Words>
  <Application>Microsoft Office PowerPoint</Application>
  <PresentationFormat>宽屏</PresentationFormat>
  <Paragraphs>587</Paragraphs>
  <Slides>38</Slides>
  <Notes>38</Notes>
  <HiddenSlides>1</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38</vt:i4>
      </vt:variant>
    </vt:vector>
  </HeadingPairs>
  <TitlesOfParts>
    <vt:vector size="45" baseType="lpstr">
      <vt:lpstr>方正兰亭黑简体</vt:lpstr>
      <vt:lpstr>Huawei Sans</vt:lpstr>
      <vt:lpstr>Courier New</vt:lpstr>
      <vt:lpstr>Wingdings</vt:lpstr>
      <vt:lpstr>Arial</vt:lpstr>
      <vt:lpstr>微软雅黑</vt:lpstr>
      <vt:lpstr>主题1</vt:lpstr>
      <vt:lpstr>PowerPoint 演示文稿</vt:lpstr>
      <vt:lpstr>Traffic Filtering and Forwarding Path Control</vt:lpstr>
      <vt:lpstr>PowerPoint 演示文稿</vt:lpstr>
      <vt:lpstr>PowerPoint 演示文稿</vt:lpstr>
      <vt:lpstr>PowerPoint 演示文稿</vt:lpstr>
      <vt:lpstr>Technical Background</vt:lpstr>
      <vt:lpstr>PBR Overview: Basic Concepts</vt:lpstr>
      <vt:lpstr>PBR Overview: Structure</vt:lpstr>
      <vt:lpstr>PBR Overview: Command Syntax</vt:lpstr>
      <vt:lpstr>Differences Between PBR and Route-Policy</vt:lpstr>
      <vt:lpstr>PBR Classification</vt:lpstr>
      <vt:lpstr>Typical Application Scenarios of PBR (1)</vt:lpstr>
      <vt:lpstr>Typical Application Scenarios of PBR (2)</vt:lpstr>
      <vt:lpstr>PBR Configuration (1)</vt:lpstr>
      <vt:lpstr>PBR Configuration (2)</vt:lpstr>
      <vt:lpstr>Configuration Examples (1)</vt:lpstr>
      <vt:lpstr>Configuration Examples (2)</vt:lpstr>
      <vt:lpstr>Configuration Examples (3)</vt:lpstr>
      <vt:lpstr>PowerPoint 演示文稿</vt:lpstr>
      <vt:lpstr>MQC Overview (1)</vt:lpstr>
      <vt:lpstr>MQC Overview (2)</vt:lpstr>
      <vt:lpstr>MQC: Traffic Classifier</vt:lpstr>
      <vt:lpstr>MQC: Traffic Behavior</vt:lpstr>
      <vt:lpstr>MQC: Traffic Policy</vt:lpstr>
      <vt:lpstr>Configuration Procedure</vt:lpstr>
      <vt:lpstr>PBR Using MQC (1)</vt:lpstr>
      <vt:lpstr>PBR Using MQC (2)</vt:lpstr>
      <vt:lpstr>PBR Using MQC (3)</vt:lpstr>
      <vt:lpstr>PowerPoint 演示文稿</vt:lpstr>
      <vt:lpstr>Requirement Background</vt:lpstr>
      <vt:lpstr>Traffic Filtering Tools</vt:lpstr>
      <vt:lpstr>Traffic-Filter Deployment Position</vt:lpstr>
      <vt:lpstr>Using Traffic-Filter to Filter Traffic</vt:lpstr>
      <vt:lpstr>Using MQC to Filter Traffic (1)</vt:lpstr>
      <vt:lpstr>Using MQC to Filter Traffic (2)</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luyueyuezjhw</cp:lastModifiedBy>
  <cp:revision>155</cp:revision>
  <dcterms:created xsi:type="dcterms:W3CDTF">2018-11-29T10:16:29Z</dcterms:created>
  <dcterms:modified xsi:type="dcterms:W3CDTF">2020-08-11T07:35:02Z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(3)/dzfUrimnoW9XPRxCrm/CsllsnmSUZ+qtASjU6I2Z03WiGvNv83VguRal7P2sxQDlfSsSp0p
qCpE2NUqLDSAurFPKX0gEMfK/pktDPUzHijl0EBj03ZpinvSuLZ1304hePK3mMHz+M+dSh9x
TPK/jveeAXG7NpWX1CA0v0Izzhh97BOeQqyPGzRwbVYVFVRrxqJKs8WZiZuWiuURTmUHGXtz
RlsFRZwLsvGxM6ByoV</vt:lpwstr>
  </property>
  <property fmtid="{D5CDD505-2E9C-101B-9397-08002B2CF9AE}" pid="3" name="_2015_ms_pID_7253431">
    <vt:lpwstr>DOoE+i5eU7T2o+fny7NPuCjNlaA2pqhoKkBl3t+74Cy3YDupWrIfCX
8qFLA1bga0N2fB9ExEfw734O5Nkg1dJ3dyWKPvnwA5wZPPH2fNUNEvu8bIa+ZMubFgiHFodz
0DiNCIaVGcJ2wStuEt1MNgq9S3TrFoculW+ijUZ95G1wTN7DYxj9eAjd+IWxr3ntFXGlCsZ9
aCVrTm3lnoCk3fBb5smFGt37A1jq0Zch8JuC</vt:lpwstr>
  </property>
  <property fmtid="{D5CDD505-2E9C-101B-9397-08002B2CF9AE}" pid="4" name="_2015_ms_pID_7253432">
    <vt:lpwstr>cw==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1597044315</vt:lpwstr>
  </property>
  <property fmtid="{D5CDD505-2E9C-101B-9397-08002B2CF9AE}" pid="9" name="ContentTypeId">
    <vt:lpwstr>0x01010002C5B4B712841F4C8A7AAEE2CD191271</vt:lpwstr>
  </property>
</Properties>
</file>